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9" r:id="rId2"/>
    <p:sldId id="264" r:id="rId3"/>
    <p:sldId id="530" r:id="rId4"/>
    <p:sldId id="531" r:id="rId5"/>
    <p:sldId id="532" r:id="rId6"/>
    <p:sldId id="533" r:id="rId7"/>
    <p:sldId id="534" r:id="rId8"/>
    <p:sldId id="521" r:id="rId9"/>
    <p:sldId id="523" r:id="rId10"/>
    <p:sldId id="522" r:id="rId11"/>
    <p:sldId id="539" r:id="rId12"/>
    <p:sldId id="528" r:id="rId13"/>
    <p:sldId id="538" r:id="rId14"/>
    <p:sldId id="537" r:id="rId15"/>
    <p:sldId id="535" r:id="rId16"/>
    <p:sldId id="536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thew Lesher" initials="ML" lastIdx="2" clrIdx="0">
    <p:extLst>
      <p:ext uri="{19B8F6BF-5375-455C-9EA6-DF929625EA0E}">
        <p15:presenceInfo xmlns:p15="http://schemas.microsoft.com/office/powerpoint/2012/main" userId="S::matthew.lesher@stantec.com::e9960604-f7b0-4f9c-ba32-1abdc36c3c5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2222"/>
    <a:srgbClr val="413E3D"/>
    <a:srgbClr val="ED7000"/>
    <a:srgbClr val="221F20"/>
    <a:srgbClr val="65605F"/>
    <a:srgbClr val="D8D6D6"/>
    <a:srgbClr val="A4A0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2741" autoAdjust="0"/>
  </p:normalViewPr>
  <p:slideViewPr>
    <p:cSldViewPr>
      <p:cViewPr varScale="1">
        <p:scale>
          <a:sx n="88" d="100"/>
          <a:sy n="88" d="100"/>
        </p:scale>
        <p:origin x="642" y="8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89" d="100"/>
          <a:sy n="89" d="100"/>
        </p:scale>
        <p:origin x="2592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51621-690C-4A3F-89DF-A63F9F01156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7FFA5A-5B3A-4636-8971-523440418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4362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47A200-BCBE-4E38-8F30-4AEB6F9D0565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75C21F-68E8-4A22-BBF5-9CD63F183B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838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75C21F-68E8-4A22-BBF5-9CD63F183B3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641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75C21F-68E8-4A22-BBF5-9CD63F183B3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8480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75C21F-68E8-4A22-BBF5-9CD63F183B3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37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tart_with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4042736" cy="6858000"/>
          </a:xfrm>
        </p:spPr>
        <p:txBody>
          <a:bodyPr>
            <a:normAutofit/>
          </a:bodyPr>
          <a:lstStyle>
            <a:lvl1pPr marL="0" indent="0">
              <a:buNone/>
              <a:defRPr sz="1125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242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832104"/>
            <a:ext cx="8229600" cy="6096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636412"/>
            <a:ext cx="4800600" cy="4742506"/>
          </a:xfrm>
        </p:spPr>
        <p:txBody>
          <a:bodyPr wrap="square" lIns="0" tIns="0" rIns="0" bIns="0">
            <a:normAutofit/>
          </a:bodyPr>
          <a:lstStyle>
            <a:lvl1pPr marL="0" indent="0">
              <a:buNone/>
              <a:defRPr sz="2000" baseline="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marL="0" indent="0">
              <a:buNone/>
            </a:pPr>
            <a:r>
              <a:rPr lang="en-US" sz="2000" dirty="0"/>
              <a:t>Short description or sentence can go here.</a:t>
            </a:r>
          </a:p>
          <a:p>
            <a:endParaRPr lang="en-US" sz="2000" dirty="0"/>
          </a:p>
          <a:p>
            <a:pPr marL="0" indent="0">
              <a:buNone/>
            </a:pPr>
            <a:r>
              <a:rPr lang="en-US" sz="2000" dirty="0">
                <a:solidFill>
                  <a:srgbClr val="ED7000"/>
                </a:solidFill>
              </a:rPr>
              <a:t>Subtitle</a:t>
            </a:r>
          </a:p>
          <a:p>
            <a:r>
              <a:rPr lang="en-US" sz="2000" dirty="0">
                <a:solidFill>
                  <a:srgbClr val="413E3D"/>
                </a:solidFill>
              </a:rPr>
              <a:t>We can’t completely avoid bullet points</a:t>
            </a:r>
          </a:p>
          <a:p>
            <a:r>
              <a:rPr lang="en-US" sz="2000" dirty="0">
                <a:solidFill>
                  <a:srgbClr val="413E3D"/>
                </a:solidFill>
              </a:rPr>
              <a:t>So if we must </a:t>
            </a:r>
            <a:r>
              <a:rPr lang="en-US" sz="2000" dirty="0"/>
              <a:t>use them, this is the layout </a:t>
            </a:r>
            <a:br>
              <a:rPr lang="en-US" sz="2000" dirty="0"/>
            </a:br>
            <a:r>
              <a:rPr lang="en-US" sz="2000" dirty="0"/>
              <a:t>to use</a:t>
            </a:r>
          </a:p>
          <a:p>
            <a:r>
              <a:rPr lang="en-US" sz="2000" dirty="0"/>
              <a:t>Notice that there is no more than 5 bullet points on the slide.</a:t>
            </a:r>
          </a:p>
          <a:p>
            <a:endParaRPr lang="en-US" sz="2000" dirty="0"/>
          </a:p>
          <a:p>
            <a:pPr marL="0" indent="0">
              <a:buNone/>
            </a:pPr>
            <a:r>
              <a:rPr lang="en-US" sz="2000" dirty="0">
                <a:solidFill>
                  <a:srgbClr val="ED7000"/>
                </a:solidFill>
              </a:rPr>
              <a:t>More Tips</a:t>
            </a:r>
          </a:p>
          <a:p>
            <a:r>
              <a:rPr lang="en-US" sz="2000" dirty="0"/>
              <a:t>Keep them brief and supportive of what you’re saying</a:t>
            </a:r>
          </a:p>
          <a:p>
            <a:r>
              <a:rPr lang="en-US" sz="2000" dirty="0"/>
              <a:t>We want the audience to watch/listen to you, not read the screen</a:t>
            </a:r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5671831" y="1699783"/>
            <a:ext cx="3474720" cy="3474720"/>
          </a:xfrm>
        </p:spPr>
        <p:txBody>
          <a:bodyPr>
            <a:normAutofit/>
          </a:bodyPr>
          <a:lstStyle>
            <a:lvl1pPr marL="0" indent="0">
              <a:buNone/>
              <a:defRPr sz="1125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27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>
            <a:lvl1pPr marL="0" indent="0">
              <a:buNone/>
              <a:defRPr sz="1125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771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096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fety Mo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914400"/>
            <a:ext cx="3200400" cy="3200400"/>
          </a:xfrm>
          <a:prstGeom prst="rect">
            <a:avLst/>
          </a:prstGeom>
          <a:solidFill>
            <a:srgbClr val="221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Title 1"/>
          <p:cNvSpPr txBox="1">
            <a:spLocks/>
          </p:cNvSpPr>
          <p:nvPr userDrawn="1"/>
        </p:nvSpPr>
        <p:spPr>
          <a:xfrm>
            <a:off x="341756" y="2362200"/>
            <a:ext cx="2099913" cy="1426150"/>
          </a:xfrm>
          <a:prstGeom prst="rect">
            <a:avLst/>
          </a:prstGeom>
          <a:noFill/>
        </p:spPr>
        <p:txBody>
          <a:bodyPr vert="horz" lIns="0" tIns="0" rIns="0" bIns="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3375" dirty="0">
                <a:solidFill>
                  <a:srgbClr val="ED7000"/>
                </a:solidFill>
              </a:rPr>
              <a:t>Safety</a:t>
            </a:r>
            <a:r>
              <a:rPr lang="en-US" sz="3375" dirty="0">
                <a:solidFill>
                  <a:schemeClr val="bg1"/>
                </a:solidFill>
              </a:rPr>
              <a:t> </a:t>
            </a:r>
            <a:br>
              <a:rPr lang="en-US" sz="3375" dirty="0">
                <a:solidFill>
                  <a:schemeClr val="bg1"/>
                </a:solidFill>
              </a:rPr>
            </a:br>
            <a:r>
              <a:rPr lang="en-US" sz="3375" dirty="0">
                <a:solidFill>
                  <a:schemeClr val="bg1"/>
                </a:solidFill>
              </a:rPr>
              <a:t>Moment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200400" y="914400"/>
            <a:ext cx="5943600" cy="5943600"/>
          </a:xfrm>
        </p:spPr>
        <p:txBody>
          <a:bodyPr>
            <a:normAutofit/>
          </a:bodyPr>
          <a:lstStyle>
            <a:lvl1pPr marL="0" indent="0">
              <a:buNone/>
              <a:defRPr sz="1125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8758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886450" y="1524000"/>
            <a:ext cx="2428875" cy="800100"/>
          </a:xfrm>
        </p:spPr>
        <p:txBody>
          <a:bodyPr lIns="0" tIns="0" rIns="0" bIns="0" anchor="b">
            <a:noAutofit/>
          </a:bodyPr>
          <a:lstStyle>
            <a:lvl1pPr marL="0" indent="0">
              <a:buNone/>
              <a:defRPr sz="3000">
                <a:solidFill>
                  <a:srgbClr val="ED7000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Agenda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5886450" y="2590800"/>
            <a:ext cx="2428875" cy="2819400"/>
          </a:xfrm>
        </p:spPr>
        <p:txBody>
          <a:bodyPr>
            <a:noAutofit/>
          </a:bodyPr>
          <a:lstStyle>
            <a:lvl1pPr marL="300038" indent="-300038">
              <a:buFont typeface="+mj-lt"/>
              <a:buAutoNum type="arabicPeriod"/>
              <a:defRPr sz="1500"/>
            </a:lvl1pPr>
          </a:lstStyle>
          <a:p>
            <a:pPr lvl="0"/>
            <a:r>
              <a:rPr lang="en-US" dirty="0"/>
              <a:t>Section title one basic charts and graphs</a:t>
            </a:r>
          </a:p>
          <a:p>
            <a:pPr lvl="0"/>
            <a:r>
              <a:rPr lang="en-US" dirty="0"/>
              <a:t>Section title two bullet points and images</a:t>
            </a:r>
          </a:p>
          <a:p>
            <a:pPr lvl="0"/>
            <a:r>
              <a:rPr lang="en-US" dirty="0"/>
              <a:t>Section title three</a:t>
            </a:r>
          </a:p>
          <a:p>
            <a:pPr lvl="0"/>
            <a:r>
              <a:rPr lang="en-US" dirty="0"/>
              <a:t>Section title four</a:t>
            </a:r>
          </a:p>
          <a:p>
            <a:pPr lvl="0"/>
            <a:r>
              <a:rPr lang="en-US" dirty="0"/>
              <a:t>Section title five</a:t>
            </a:r>
          </a:p>
        </p:txBody>
      </p:sp>
    </p:spTree>
    <p:extLst>
      <p:ext uri="{BB962C8B-B14F-4D97-AF65-F5344CB8AC3E}">
        <p14:creationId xmlns:p14="http://schemas.microsoft.com/office/powerpoint/2010/main" val="1910297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tart">
    <p:bg>
      <p:bgPr>
        <a:solidFill>
          <a:srgbClr val="2222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5562600"/>
            <a:ext cx="7772400" cy="546212"/>
          </a:xfrm>
        </p:spPr>
        <p:txBody>
          <a:bodyPr anchor="b"/>
          <a:lstStyle>
            <a:lvl1pPr algn="l">
              <a:defRPr sz="3000" b="0" cap="none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Topic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8200" y="5029200"/>
            <a:ext cx="7772400" cy="444500"/>
          </a:xfrm>
        </p:spPr>
        <p:txBody>
          <a:bodyPr lIns="0" tIns="0" rIns="0" bIns="0" anchor="b"/>
          <a:lstStyle>
            <a:lvl1pPr marL="0" indent="0">
              <a:buNone/>
              <a:defRPr sz="1500" baseline="0">
                <a:solidFill>
                  <a:srgbClr val="ED7000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370451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8800" y="832104"/>
            <a:ext cx="6781800" cy="563562"/>
          </a:xfrm>
        </p:spPr>
        <p:txBody>
          <a:bodyPr lIns="0" tIns="0" rIns="0" bIns="0">
            <a:normAutofit/>
          </a:bodyPr>
          <a:lstStyle>
            <a:lvl1pPr>
              <a:defRPr sz="3000">
                <a:solidFill>
                  <a:srgbClr val="ED7000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828800" y="1640188"/>
            <a:ext cx="6781800" cy="4525963"/>
          </a:xfrm>
        </p:spPr>
        <p:txBody>
          <a:bodyPr lIns="0" tIns="0" rIns="0" bIns="0">
            <a:normAutofit/>
          </a:bodyPr>
          <a:lstStyle>
            <a:lvl1pPr>
              <a:defRPr sz="2000">
                <a:solidFill>
                  <a:srgbClr val="222222"/>
                </a:solidFill>
              </a:defRPr>
            </a:lvl1pPr>
            <a:lvl2pPr marL="480060" indent="-214313">
              <a:buFont typeface="Arial" panose="020B0604020202020204" pitchFamily="34" charset="0"/>
              <a:buChar char="•"/>
              <a:defRPr sz="1500" baseline="0"/>
            </a:lvl2pPr>
            <a:lvl3pPr marL="688181" indent="-214313">
              <a:buSzPct val="100000"/>
              <a:buFont typeface="Century Gothic" panose="020B0502020202020204" pitchFamily="34" charset="0"/>
              <a:buChar char="◦"/>
              <a:defRPr sz="1350"/>
            </a:lvl3pPr>
          </a:lstStyle>
          <a:p>
            <a:pPr lvl="0"/>
            <a:r>
              <a:rPr lang="en-US" dirty="0"/>
              <a:t>We can’t completely avoid bullet points</a:t>
            </a:r>
          </a:p>
          <a:p>
            <a:pPr lvl="0"/>
            <a:r>
              <a:rPr lang="en-US" dirty="0"/>
              <a:t>So if we must use them, this is the layout to use</a:t>
            </a:r>
          </a:p>
          <a:p>
            <a:pPr lvl="0"/>
            <a:r>
              <a:rPr lang="en-US" dirty="0"/>
              <a:t>Keep them brief and supportive of what you’re saying</a:t>
            </a:r>
          </a:p>
          <a:p>
            <a:pPr lvl="0"/>
            <a:r>
              <a:rPr lang="en-US" dirty="0"/>
              <a:t>We want the audience to watch/listen to you, </a:t>
            </a:r>
            <a:br>
              <a:rPr lang="en-US" dirty="0"/>
            </a:br>
            <a:r>
              <a:rPr lang="en-US" dirty="0"/>
              <a:t>not read the screen</a:t>
            </a:r>
          </a:p>
          <a:p>
            <a:pPr lvl="0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371600" cy="1371600"/>
          </a:xfrm>
          <a:prstGeom prst="rect">
            <a:avLst/>
          </a:prstGeom>
          <a:solidFill>
            <a:srgbClr val="2222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42874" y="95250"/>
            <a:ext cx="1109455" cy="1181100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174510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371600" cy="1371600"/>
          </a:xfrm>
          <a:prstGeom prst="rect">
            <a:avLst/>
          </a:prstGeom>
          <a:solidFill>
            <a:srgbClr val="2222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828799" y="1636776"/>
            <a:ext cx="3273552" cy="4525963"/>
          </a:xfrm>
        </p:spPr>
        <p:txBody>
          <a:bodyPr lIns="0" tIns="0" rIns="0" bIns="0">
            <a:normAutofit/>
          </a:bodyPr>
          <a:lstStyle>
            <a:lvl1pPr marL="257175" indent="-257175">
              <a:buFont typeface="Arial" panose="020B0604020202020204" pitchFamily="34" charset="0"/>
              <a:buChar char="•"/>
              <a:defRPr sz="2000">
                <a:solidFill>
                  <a:srgbClr val="222222"/>
                </a:solidFill>
              </a:defRPr>
            </a:lvl1pPr>
            <a:lvl2pPr marL="480060" indent="-214313">
              <a:buFont typeface="Arial" panose="020B0604020202020204" pitchFamily="34" charset="0"/>
              <a:buChar char="•"/>
              <a:defRPr sz="1800" baseline="0">
                <a:solidFill>
                  <a:srgbClr val="222222"/>
                </a:solidFill>
              </a:defRPr>
            </a:lvl2pPr>
            <a:lvl3pPr marL="688181" indent="-214313">
              <a:buSzPct val="100000"/>
              <a:buFont typeface="Century Gothic" panose="020B0502020202020204" pitchFamily="34" charset="0"/>
              <a:buChar char="◦"/>
              <a:defRPr sz="1350"/>
            </a:lvl3pPr>
          </a:lstStyle>
          <a:p>
            <a:pPr lvl="0"/>
            <a:r>
              <a:rPr lang="en-US" dirty="0"/>
              <a:t>We can’t completely avoid bullet points</a:t>
            </a:r>
          </a:p>
          <a:p>
            <a:pPr lvl="0"/>
            <a:r>
              <a:rPr lang="en-US" dirty="0"/>
              <a:t>So if we must use them, this is the layout to use</a:t>
            </a:r>
          </a:p>
          <a:p>
            <a:pPr lvl="1"/>
            <a:r>
              <a:rPr lang="en-US" dirty="0"/>
              <a:t>Secondary bullet</a:t>
            </a:r>
          </a:p>
          <a:p>
            <a:pPr lvl="1"/>
            <a:r>
              <a:rPr lang="en-US" dirty="0"/>
              <a:t>Secondary bullet</a:t>
            </a:r>
          </a:p>
          <a:p>
            <a:pPr lvl="0"/>
            <a:r>
              <a:rPr lang="en-US" dirty="0"/>
              <a:t>Notice that there is no more than 5 bullet points on the slide.</a:t>
            </a:r>
          </a:p>
          <a:p>
            <a:pPr lvl="0"/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42874" y="95250"/>
            <a:ext cx="1109455" cy="1181100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Section Title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0" y="1636776"/>
            <a:ext cx="3276600" cy="4525963"/>
          </a:xfrm>
        </p:spPr>
        <p:txBody>
          <a:bodyPr lIns="0" tIns="0" rIns="0" bIns="0">
            <a:normAutofit/>
          </a:bodyPr>
          <a:lstStyle>
            <a:lvl1pPr>
              <a:defRPr sz="2000">
                <a:solidFill>
                  <a:srgbClr val="222222"/>
                </a:solidFill>
              </a:defRPr>
            </a:lvl1pPr>
            <a:lvl2pPr>
              <a:defRPr sz="1600">
                <a:solidFill>
                  <a:srgbClr val="222222"/>
                </a:solidFill>
              </a:defRPr>
            </a:lvl2pPr>
          </a:lstStyle>
          <a:p>
            <a:pPr lvl="0"/>
            <a:r>
              <a:rPr lang="en-US" dirty="0"/>
              <a:t>Keep them brief and supportive of what you’re saying</a:t>
            </a:r>
          </a:p>
          <a:p>
            <a:pPr lvl="1"/>
            <a:r>
              <a:rPr lang="en-US" dirty="0"/>
              <a:t>Secondary bullet</a:t>
            </a:r>
          </a:p>
          <a:p>
            <a:pPr lvl="1"/>
            <a:r>
              <a:rPr lang="en-US" dirty="0"/>
              <a:t>Secondary bullet</a:t>
            </a:r>
          </a:p>
          <a:p>
            <a:pPr lvl="0"/>
            <a:r>
              <a:rPr lang="en-US" dirty="0"/>
              <a:t>We want the audience to watch/listen to you, </a:t>
            </a:r>
            <a:br>
              <a:rPr lang="en-US" dirty="0"/>
            </a:br>
            <a:r>
              <a:rPr lang="en-US" dirty="0"/>
              <a:t>not read the screen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1828800" y="830757"/>
            <a:ext cx="6781800" cy="563562"/>
          </a:xfrm>
        </p:spPr>
        <p:txBody>
          <a:bodyPr lIns="0" tIns="0" rIns="0" bIns="0">
            <a:normAutofit/>
          </a:bodyPr>
          <a:lstStyle>
            <a:lvl1pPr>
              <a:defRPr sz="3000">
                <a:solidFill>
                  <a:srgbClr val="ED7000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1341111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832104"/>
            <a:ext cx="7658100" cy="6096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1636776"/>
            <a:ext cx="7658100" cy="4742506"/>
          </a:xfrm>
        </p:spPr>
        <p:txBody>
          <a:bodyPr wrap="square" lIns="0" tIns="0" rIns="0" bIns="0">
            <a:normAutofit/>
          </a:bodyPr>
          <a:lstStyle>
            <a:lvl1pPr marL="257175" indent="-257175">
              <a:buFont typeface="Arial" panose="020B0604020202020204" pitchFamily="34" charset="0"/>
              <a:buChar char="•"/>
              <a:defRPr sz="2000" baseline="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We can’t completely avoid bullet points</a:t>
            </a:r>
          </a:p>
          <a:p>
            <a:pPr lvl="0"/>
            <a:r>
              <a:rPr lang="en-US" dirty="0"/>
              <a:t>So if we must use them, this is the layout to use</a:t>
            </a:r>
          </a:p>
          <a:p>
            <a:pPr lvl="0"/>
            <a:r>
              <a:rPr lang="en-US" dirty="0"/>
              <a:t>Keep them brief </a:t>
            </a:r>
          </a:p>
          <a:p>
            <a:pPr lvl="0"/>
            <a:r>
              <a:rPr lang="en-US" dirty="0"/>
              <a:t>We want the audience to watch/listen to you, </a:t>
            </a:r>
            <a:br>
              <a:rPr lang="en-US" dirty="0"/>
            </a:br>
            <a:r>
              <a:rPr lang="en-US" dirty="0"/>
              <a:t>not read the screen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957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1828800" y="832104"/>
            <a:ext cx="6781800" cy="563562"/>
          </a:xfrm>
        </p:spPr>
        <p:txBody>
          <a:bodyPr lIns="0" tIns="0" rIns="0" bIns="0">
            <a:normAutofit/>
          </a:bodyPr>
          <a:lstStyle>
            <a:lvl1pPr>
              <a:defRPr sz="3000">
                <a:solidFill>
                  <a:srgbClr val="ED7000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371600" cy="1371600"/>
          </a:xfrm>
          <a:prstGeom prst="rect">
            <a:avLst/>
          </a:prstGeom>
          <a:solidFill>
            <a:srgbClr val="2222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42874" y="95250"/>
            <a:ext cx="1109455" cy="1181100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733362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_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62400" y="832104"/>
            <a:ext cx="4895850" cy="6096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62400" y="1636412"/>
            <a:ext cx="4895850" cy="4742506"/>
          </a:xfrm>
        </p:spPr>
        <p:txBody>
          <a:bodyPr wrap="square" lIns="0" tIns="0" rIns="0" bIns="0">
            <a:normAutofit/>
          </a:bodyPr>
          <a:lstStyle>
            <a:lvl1pPr marL="0" indent="0">
              <a:buNone/>
              <a:defRPr sz="2000" baseline="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Short description. We want the audience to watch/listen to you, not read the screen.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0" y="1699783"/>
            <a:ext cx="3474720" cy="3474720"/>
          </a:xfrm>
        </p:spPr>
        <p:txBody>
          <a:bodyPr>
            <a:normAutofit/>
          </a:bodyPr>
          <a:lstStyle>
            <a:lvl1pPr marL="0" indent="0">
              <a:buNone/>
              <a:defRPr sz="1125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79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4270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98999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2" r:id="rId3"/>
    <p:sldLayoutId id="2147483651" r:id="rId4"/>
    <p:sldLayoutId id="2147483650" r:id="rId5"/>
    <p:sldLayoutId id="2147483663" r:id="rId6"/>
    <p:sldLayoutId id="2147483665" r:id="rId7"/>
    <p:sldLayoutId id="2147483654" r:id="rId8"/>
    <p:sldLayoutId id="2147483664" r:id="rId9"/>
    <p:sldLayoutId id="2147483666" r:id="rId10"/>
    <p:sldLayoutId id="2147483661" r:id="rId11"/>
    <p:sldLayoutId id="2147483655" r:id="rId12"/>
  </p:sldLayoutIdLst>
  <p:txStyles>
    <p:titleStyle>
      <a:lvl1pPr algn="l" defTabSz="685800" rtl="0" eaLnBrk="1" latinLnBrk="0" hangingPunct="1">
        <a:spcBef>
          <a:spcPct val="0"/>
        </a:spcBef>
        <a:buNone/>
        <a:defRPr sz="3000" kern="1200">
          <a:solidFill>
            <a:srgbClr val="ED7000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ct val="20000"/>
        </a:spcBef>
        <a:buFontTx/>
        <a:buNone/>
        <a:defRPr sz="2000" kern="1200">
          <a:solidFill>
            <a:srgbClr val="222222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rgbClr val="22222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rgbClr val="22222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6400" y="1"/>
            <a:ext cx="3657599" cy="6858000"/>
          </a:xfrm>
          <a:prstGeom prst="rect">
            <a:avLst/>
          </a:prstGeom>
          <a:solidFill>
            <a:srgbClr val="2222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801" y="6096468"/>
            <a:ext cx="1145286" cy="304332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5956851" y="4330114"/>
            <a:ext cx="2343150" cy="432386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rgbClr val="ED700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1800" dirty="0">
              <a:latin typeface="+mn-lt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>
          <a:xfrm>
            <a:off x="5937800" y="4972050"/>
            <a:ext cx="2977600" cy="773821"/>
          </a:xfrm>
          <a:prstGeom prst="rect">
            <a:avLst/>
          </a:prstGeom>
        </p:spPr>
        <p:txBody>
          <a:bodyPr lIns="0" tIns="0" rIns="0" bIns="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  <a:latin typeface="+mj-lt"/>
              </a:rPr>
              <a:t>GIS in Hazard Mitigation Planning</a:t>
            </a:r>
          </a:p>
        </p:txBody>
      </p:sp>
      <p:pic>
        <p:nvPicPr>
          <p:cNvPr id="4" name="Picture 3" descr="A large body of water&#10;&#10;Description automatically generated">
            <a:extLst>
              <a:ext uri="{FF2B5EF4-FFF2-40B4-BE49-F238E27FC236}">
                <a16:creationId xmlns:a16="http://schemas.microsoft.com/office/drawing/2014/main" id="{9EC1B668-4BDB-479A-8C77-927B565FA7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6872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015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B9039D-CF70-4E55-8766-7921C35917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2874" y="95250"/>
            <a:ext cx="1109455" cy="1181100"/>
          </a:xfrm>
        </p:spPr>
        <p:txBody>
          <a:bodyPr/>
          <a:lstStyle/>
          <a:p>
            <a:r>
              <a:rPr lang="en-US" dirty="0"/>
              <a:t>Tools to Assess Risk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8110D601-7114-42C7-8B6D-2D44F308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832104"/>
            <a:ext cx="6781800" cy="563562"/>
          </a:xfrm>
        </p:spPr>
        <p:txBody>
          <a:bodyPr/>
          <a:lstStyle/>
          <a:p>
            <a:r>
              <a:rPr lang="en-US" sz="3200" dirty="0"/>
              <a:t>Data collection and validation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5FEAA-3790-4F5D-988E-2B02A0B944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40188"/>
            <a:ext cx="2921115" cy="4525963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Local data collection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Desktop analysis</a:t>
            </a:r>
          </a:p>
          <a:p>
            <a:pPr lvl="2"/>
            <a:r>
              <a:rPr lang="en-US" sz="2050" dirty="0"/>
              <a:t>Aerial imagery</a:t>
            </a:r>
          </a:p>
          <a:p>
            <a:pPr lvl="2"/>
            <a:r>
              <a:rPr lang="en-US" sz="2050" dirty="0"/>
              <a:t>online validation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Field verification</a:t>
            </a:r>
          </a:p>
          <a:p>
            <a:pPr lvl="2"/>
            <a:r>
              <a:rPr lang="en-US" sz="2050" dirty="0"/>
              <a:t>Data collector app</a:t>
            </a:r>
          </a:p>
          <a:p>
            <a:pPr lvl="2"/>
            <a:r>
              <a:rPr lang="en-US" sz="2050" dirty="0"/>
              <a:t>Sync to main database to capture verified information </a:t>
            </a:r>
          </a:p>
          <a:p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5EB4DB3-A7A8-4E9D-BFBA-C4627BF304DC}"/>
              </a:ext>
            </a:extLst>
          </p:cNvPr>
          <p:cNvGrpSpPr/>
          <p:nvPr/>
        </p:nvGrpSpPr>
        <p:grpSpPr>
          <a:xfrm>
            <a:off x="4457850" y="1640188"/>
            <a:ext cx="4580089" cy="4587458"/>
            <a:chOff x="4117899" y="1366739"/>
            <a:chExt cx="4795253" cy="4102313"/>
          </a:xfrm>
        </p:grpSpPr>
        <p:pic>
          <p:nvPicPr>
            <p:cNvPr id="13" name="Picture 2">
              <a:extLst>
                <a:ext uri="{FF2B5EF4-FFF2-40B4-BE49-F238E27FC236}">
                  <a16:creationId xmlns:a16="http://schemas.microsoft.com/office/drawing/2014/main" id="{ADDB472C-8F57-497F-8039-DFEC90C9CF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3906" y="1366739"/>
              <a:ext cx="2722477" cy="2379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4A85C3FF-67EA-4261-86AE-5118862BDCA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7899" y="1366739"/>
              <a:ext cx="2227646" cy="1974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5">
              <a:extLst>
                <a:ext uri="{FF2B5EF4-FFF2-40B4-BE49-F238E27FC236}">
                  <a16:creationId xmlns:a16="http://schemas.microsoft.com/office/drawing/2014/main" id="{C0B43009-E229-4A53-A386-B4C710A3D4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2488" y="4445500"/>
              <a:ext cx="2384075" cy="1023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4">
              <a:extLst>
                <a:ext uri="{FF2B5EF4-FFF2-40B4-BE49-F238E27FC236}">
                  <a16:creationId xmlns:a16="http://schemas.microsoft.com/office/drawing/2014/main" id="{FD5B4D7B-F961-4AAA-9FDE-FD23A12AAD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2488" y="2731471"/>
              <a:ext cx="2600664" cy="1954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38D4616-FB24-4979-949D-861C221AAA34}"/>
              </a:ext>
            </a:extLst>
          </p:cNvPr>
          <p:cNvGrpSpPr/>
          <p:nvPr/>
        </p:nvGrpSpPr>
        <p:grpSpPr>
          <a:xfrm>
            <a:off x="4662632" y="3785741"/>
            <a:ext cx="1901309" cy="2441905"/>
            <a:chOff x="1152443" y="4218875"/>
            <a:chExt cx="1901309" cy="2441905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D9387A16-7B5C-46D7-828D-0CFCF58B9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2443" y="4218875"/>
              <a:ext cx="1901309" cy="2441905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299B0C0A-351A-4344-AE85-E841FBBA45F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4677" y="4470667"/>
              <a:ext cx="1476842" cy="19691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31759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B9039D-CF70-4E55-8766-7921C35917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2874" y="95250"/>
            <a:ext cx="1109455" cy="1181100"/>
          </a:xfrm>
        </p:spPr>
        <p:txBody>
          <a:bodyPr/>
          <a:lstStyle/>
          <a:p>
            <a:r>
              <a:rPr lang="en-US" dirty="0"/>
              <a:t>Tools to Assess Risk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8110D601-7114-42C7-8B6D-2D44F308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762000"/>
            <a:ext cx="6781800" cy="563562"/>
          </a:xfrm>
        </p:spPr>
        <p:txBody>
          <a:bodyPr>
            <a:normAutofit fontScale="90000"/>
          </a:bodyPr>
          <a:lstStyle/>
          <a:p>
            <a:r>
              <a:rPr lang="en-US" sz="3200" dirty="0"/>
              <a:t>Pike County, Ohio </a:t>
            </a:r>
            <a:br>
              <a:rPr lang="en-US" sz="3200" dirty="0"/>
            </a:br>
            <a:r>
              <a:rPr lang="en-US" sz="3200" dirty="0"/>
              <a:t>Hazard Mitigation Plan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5FEAA-3790-4F5D-988E-2B02A0B944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956730"/>
            <a:ext cx="3048000" cy="3529670"/>
          </a:xfrm>
        </p:spPr>
        <p:txBody>
          <a:bodyPr>
            <a:normAutofit/>
          </a:bodyPr>
          <a:lstStyle/>
          <a:p>
            <a:r>
              <a:rPr lang="en-US" dirty="0"/>
              <a:t>Site specific assessments</a:t>
            </a:r>
          </a:p>
          <a:p>
            <a:endParaRPr lang="en-US" sz="1000" dirty="0"/>
          </a:p>
          <a:p>
            <a:r>
              <a:rPr lang="en-US" dirty="0"/>
              <a:t>Structure data incorporated into </a:t>
            </a:r>
            <a:r>
              <a:rPr lang="en-US" dirty="0" err="1"/>
              <a:t>Hazus</a:t>
            </a:r>
            <a:r>
              <a:rPr lang="en-US" dirty="0"/>
              <a:t> to update the risk assessment</a:t>
            </a:r>
          </a:p>
          <a:p>
            <a:endParaRPr lang="en-US" sz="1000" dirty="0"/>
          </a:p>
          <a:p>
            <a:r>
              <a:rPr lang="en-US" dirty="0"/>
              <a:t>Loss information presented</a:t>
            </a:r>
          </a:p>
          <a:p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2F455A1-C9F6-4CCC-A497-8FAB820E9F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437" t="8982" b="8545"/>
          <a:stretch/>
        </p:blipFill>
        <p:spPr>
          <a:xfrm>
            <a:off x="3359727" y="1956730"/>
            <a:ext cx="5393097" cy="3423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2970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B9039D-CF70-4E55-8766-7921C35917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2874" y="95250"/>
            <a:ext cx="1109455" cy="1181100"/>
          </a:xfrm>
        </p:spPr>
        <p:txBody>
          <a:bodyPr/>
          <a:lstStyle/>
          <a:p>
            <a:r>
              <a:rPr lang="en-US" dirty="0"/>
              <a:t>Tools to Assess Risk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8110D601-7114-42C7-8B6D-2D44F308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832104"/>
            <a:ext cx="7010400" cy="563562"/>
          </a:xfrm>
        </p:spPr>
        <p:txBody>
          <a:bodyPr>
            <a:normAutofit fontScale="90000"/>
          </a:bodyPr>
          <a:lstStyle/>
          <a:p>
            <a:r>
              <a:rPr lang="en-US" sz="3200" dirty="0"/>
              <a:t>Risk Assessment for the City of Flagstaff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5FEAA-3790-4F5D-988E-2B02A0B944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9600" y="1981200"/>
            <a:ext cx="3895726" cy="3777996"/>
          </a:xfrm>
        </p:spPr>
        <p:txBody>
          <a:bodyPr>
            <a:normAutofit/>
          </a:bodyPr>
          <a:lstStyle/>
          <a:p>
            <a:r>
              <a:rPr lang="en-US" dirty="0"/>
              <a:t>Over 20,000 structures were evaluated</a:t>
            </a:r>
          </a:p>
          <a:p>
            <a:endParaRPr lang="en-US" sz="1000" dirty="0"/>
          </a:p>
          <a:p>
            <a:r>
              <a:rPr lang="en-US" dirty="0"/>
              <a:t>Multiple hazards assessed</a:t>
            </a:r>
          </a:p>
          <a:p>
            <a:endParaRPr lang="en-US" sz="1000" dirty="0"/>
          </a:p>
          <a:p>
            <a:r>
              <a:rPr lang="en-US" dirty="0" err="1"/>
              <a:t>Hazus</a:t>
            </a:r>
            <a:r>
              <a:rPr lang="en-US" dirty="0"/>
              <a:t> analysis to determine economic loss from flooding and earthquake hazards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Data was verified using online and onsite validation </a:t>
            </a:r>
          </a:p>
          <a:p>
            <a:endParaRPr lang="en-US" dirty="0"/>
          </a:p>
        </p:txBody>
      </p:sp>
      <p:pic>
        <p:nvPicPr>
          <p:cNvPr id="6" name="Content Placeholder 2">
            <a:extLst>
              <a:ext uri="{FF2B5EF4-FFF2-40B4-BE49-F238E27FC236}">
                <a16:creationId xmlns:a16="http://schemas.microsoft.com/office/drawing/2014/main" id="{EAD56FF0-7625-4353-AD89-356B6CB7213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6" t="-5386" r="39647" b="5386"/>
          <a:stretch/>
        </p:blipFill>
        <p:spPr>
          <a:xfrm>
            <a:off x="304800" y="1828800"/>
            <a:ext cx="3895726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5692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8E6B0A-8134-4F75-9D23-AFBCDC2242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Tools to Assess Risk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CFB2A61F-D463-4820-A6F2-9BAC3D672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832104"/>
            <a:ext cx="6781800" cy="563562"/>
          </a:xfrm>
        </p:spPr>
        <p:txBody>
          <a:bodyPr>
            <a:normAutofit/>
          </a:bodyPr>
          <a:lstStyle/>
          <a:p>
            <a:r>
              <a:rPr lang="en-US" dirty="0"/>
              <a:t>Cloud based infrastructure</a:t>
            </a:r>
          </a:p>
        </p:txBody>
      </p:sp>
      <p:pic>
        <p:nvPicPr>
          <p:cNvPr id="1028" name="Picture 4" descr="https://images05.military.com/sites/default/files/styles/full/public/media/money/va-loans/2017/05/fema-inspector-cabinets.jpg?itok=EqjmksKy">
            <a:extLst>
              <a:ext uri="{FF2B5EF4-FFF2-40B4-BE49-F238E27FC236}">
                <a16:creationId xmlns:a16="http://schemas.microsoft.com/office/drawing/2014/main" id="{DED0215F-B345-4808-8C73-79B47FDCBC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154"/>
          <a:stretch/>
        </p:blipFill>
        <p:spPr bwMode="auto">
          <a:xfrm>
            <a:off x="609600" y="2603845"/>
            <a:ext cx="3599096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Content Placeholder 5" descr="A hand holding a cellphone&#10;&#10;Description automatically generated">
            <a:extLst>
              <a:ext uri="{FF2B5EF4-FFF2-40B4-BE49-F238E27FC236}">
                <a16:creationId xmlns:a16="http://schemas.microsoft.com/office/drawing/2014/main" id="{6140380F-D208-4B7A-8EB5-B82A33DFF2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628376"/>
            <a:ext cx="3886200" cy="4918819"/>
          </a:xfr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161EF9B-5856-444E-8198-A3C8FE7F1672}"/>
              </a:ext>
            </a:extLst>
          </p:cNvPr>
          <p:cNvSpPr txBox="1">
            <a:spLocks/>
          </p:cNvSpPr>
          <p:nvPr/>
        </p:nvSpPr>
        <p:spPr>
          <a:xfrm>
            <a:off x="609600" y="1640188"/>
            <a:ext cx="4876800" cy="45259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6858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1pPr>
            <a:lvl2pPr marL="480060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 baseline="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2pPr>
            <a:lvl3pPr marL="688181" indent="-214313" algn="l" defTabSz="685800" rtl="0" eaLnBrk="1" latinLnBrk="0" hangingPunct="1">
              <a:spcBef>
                <a:spcPct val="20000"/>
              </a:spcBef>
              <a:buSzPct val="100000"/>
              <a:buFont typeface="Century Gothic" panose="020B0502020202020204" pitchFamily="34" charset="0"/>
              <a:buChar char="◦"/>
              <a:defRPr sz="135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Inspections</a:t>
            </a:r>
            <a:br>
              <a:rPr lang="en-US" sz="2800" dirty="0"/>
            </a:br>
            <a:r>
              <a:rPr lang="en-US" sz="2800" dirty="0"/>
              <a:t>Project Work</a:t>
            </a:r>
          </a:p>
        </p:txBody>
      </p:sp>
    </p:spTree>
    <p:extLst>
      <p:ext uri="{BB962C8B-B14F-4D97-AF65-F5344CB8AC3E}">
        <p14:creationId xmlns:p14="http://schemas.microsoft.com/office/powerpoint/2010/main" val="27409792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close up of a map&#10;&#10;Description automatically generated">
            <a:extLst>
              <a:ext uri="{FF2B5EF4-FFF2-40B4-BE49-F238E27FC236}">
                <a16:creationId xmlns:a16="http://schemas.microsoft.com/office/drawing/2014/main" id="{8CB699C0-C9A1-4F5F-8E78-EF3DA38CCD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67"/>
          <a:stretch/>
        </p:blipFill>
        <p:spPr>
          <a:xfrm>
            <a:off x="3436373" y="533400"/>
            <a:ext cx="5174227" cy="4525962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AC9485-F70C-4796-A544-728A93EBA1A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Tools to Assess Risk</a:t>
            </a:r>
          </a:p>
        </p:txBody>
      </p:sp>
      <p:pic>
        <p:nvPicPr>
          <p:cNvPr id="10" name="Picture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5F78766D-C862-47B0-9B68-EF1E700D2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962400"/>
            <a:ext cx="5174227" cy="2448394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9C4C6EB-DEC8-40AB-ACE2-5CBB8C693EDF}"/>
              </a:ext>
            </a:extLst>
          </p:cNvPr>
          <p:cNvSpPr txBox="1">
            <a:spLocks/>
          </p:cNvSpPr>
          <p:nvPr/>
        </p:nvSpPr>
        <p:spPr>
          <a:xfrm>
            <a:off x="609600" y="1640188"/>
            <a:ext cx="2895600" cy="45259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6858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1pPr>
            <a:lvl2pPr marL="480060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 baseline="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2pPr>
            <a:lvl3pPr marL="688181" indent="-214313" algn="l" defTabSz="685800" rtl="0" eaLnBrk="1" latinLnBrk="0" hangingPunct="1">
              <a:spcBef>
                <a:spcPct val="20000"/>
              </a:spcBef>
              <a:buSzPct val="100000"/>
              <a:buFont typeface="Century Gothic" panose="020B0502020202020204" pitchFamily="34" charset="0"/>
              <a:buChar char="◦"/>
              <a:defRPr sz="135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Allows for rapid exchange of data between collectors and decision-makers</a:t>
            </a:r>
          </a:p>
        </p:txBody>
      </p:sp>
    </p:spTree>
    <p:extLst>
      <p:ext uri="{BB962C8B-B14F-4D97-AF65-F5344CB8AC3E}">
        <p14:creationId xmlns:p14="http://schemas.microsoft.com/office/powerpoint/2010/main" val="24103650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Planning &amp; Projects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9700" y="2209800"/>
            <a:ext cx="3886200" cy="3276600"/>
          </a:xfrm>
        </p:spPr>
        <p:txBody>
          <a:bodyPr>
            <a:normAutofit fontScale="92500"/>
          </a:bodyPr>
          <a:lstStyle/>
          <a:p>
            <a:pPr>
              <a:spcAft>
                <a:spcPts val="600"/>
              </a:spcAft>
            </a:pPr>
            <a:r>
              <a:rPr lang="en-US" dirty="0"/>
              <a:t>Benefit Cost Analysis</a:t>
            </a:r>
          </a:p>
          <a:p>
            <a:pPr>
              <a:spcAft>
                <a:spcPts val="600"/>
              </a:spcAft>
            </a:pPr>
            <a:r>
              <a:rPr lang="en-US" dirty="0"/>
              <a:t>Site Specific Assessments</a:t>
            </a:r>
          </a:p>
          <a:p>
            <a:pPr>
              <a:spcAft>
                <a:spcPts val="600"/>
              </a:spcAft>
            </a:pPr>
            <a:r>
              <a:rPr lang="en-US" dirty="0"/>
              <a:t>Watershed Master Planning</a:t>
            </a:r>
          </a:p>
          <a:p>
            <a:pPr>
              <a:spcAft>
                <a:spcPts val="600"/>
              </a:spcAft>
            </a:pPr>
            <a:r>
              <a:rPr lang="en-US" dirty="0"/>
              <a:t>Community Development Planning</a:t>
            </a:r>
          </a:p>
          <a:p>
            <a:pPr>
              <a:spcAft>
                <a:spcPts val="600"/>
              </a:spcAft>
            </a:pPr>
            <a:r>
              <a:rPr lang="en-US" dirty="0"/>
              <a:t>Stormwater Project Prioritization</a:t>
            </a:r>
          </a:p>
          <a:p>
            <a:pPr>
              <a:spcAft>
                <a:spcPts val="600"/>
              </a:spcAft>
            </a:pPr>
            <a:r>
              <a:rPr lang="en-US" dirty="0"/>
              <a:t>Flood Mitigation Projects – FEMA</a:t>
            </a:r>
          </a:p>
          <a:p>
            <a:pPr>
              <a:spcAft>
                <a:spcPts val="600"/>
              </a:spcAft>
            </a:pPr>
            <a:r>
              <a:rPr lang="en-US" dirty="0"/>
              <a:t>Roadway Improvements </a:t>
            </a:r>
          </a:p>
          <a:p>
            <a:pPr>
              <a:spcAft>
                <a:spcPts val="600"/>
              </a:spcAft>
            </a:pPr>
            <a:r>
              <a:rPr lang="en-US" dirty="0"/>
              <a:t>Flood Protection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Local Decision Making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A03CC5-194A-4E11-B248-82AC8317E9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24" y="2209800"/>
            <a:ext cx="4971042" cy="2849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842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Questions?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357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tree in front of a house&#10;&#10;Description automatically generated">
            <a:extLst>
              <a:ext uri="{FF2B5EF4-FFF2-40B4-BE49-F238E27FC236}">
                <a16:creationId xmlns:a16="http://schemas.microsoft.com/office/drawing/2014/main" id="{792D96A9-7434-44D9-B9E1-8F0291341C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5372100" y="1533524"/>
            <a:ext cx="3771900" cy="3771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Content Placeholder 17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Agenda</a:t>
            </a: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2"/>
          </p:nvPr>
        </p:nvSpPr>
        <p:spPr/>
        <p:txBody>
          <a:bodyPr lIns="0" tIns="0" rIns="0" bIns="0"/>
          <a:lstStyle/>
          <a:p>
            <a:pPr marL="298847" indent="-298847"/>
            <a:r>
              <a:rPr lang="en-US" dirty="0"/>
              <a:t>Mitigation Planning</a:t>
            </a:r>
          </a:p>
          <a:p>
            <a:pPr marL="298847" indent="-298847"/>
            <a:r>
              <a:rPr lang="en-US" dirty="0"/>
              <a:t>Planning Purpose</a:t>
            </a:r>
          </a:p>
          <a:p>
            <a:pPr marL="298847" indent="-298847"/>
            <a:r>
              <a:rPr lang="en-US" dirty="0"/>
              <a:t>Tools to Assess Risk</a:t>
            </a:r>
          </a:p>
          <a:p>
            <a:pPr marL="298847" indent="-298847"/>
            <a:r>
              <a:rPr lang="en-US" dirty="0"/>
              <a:t>Local Decision Making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5733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Mitigation Planning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1400" y="1640188"/>
            <a:ext cx="5029200" cy="4525963"/>
          </a:xfrm>
        </p:spPr>
        <p:txBody>
          <a:bodyPr/>
          <a:lstStyle/>
          <a:p>
            <a:r>
              <a:rPr lang="en-US" b="1" dirty="0"/>
              <a:t>Purpose</a:t>
            </a:r>
          </a:p>
          <a:p>
            <a:r>
              <a:rPr lang="en-US" dirty="0"/>
              <a:t>	Protect people and infrastructure</a:t>
            </a:r>
          </a:p>
          <a:p>
            <a:endParaRPr lang="en-US" dirty="0"/>
          </a:p>
          <a:p>
            <a:r>
              <a:rPr lang="en-US" dirty="0"/>
              <a:t>	Minimize the cost of disaster 	response and recovery</a:t>
            </a:r>
          </a:p>
          <a:p>
            <a:endParaRPr lang="en-US" dirty="0"/>
          </a:p>
          <a:p>
            <a:r>
              <a:rPr lang="en-US" b="1" dirty="0"/>
              <a:t>Sustained actions to reduce long-term risk to people and property from hazards and their effects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Mitigation Planning</a:t>
            </a:r>
          </a:p>
        </p:txBody>
      </p:sp>
      <p:pic>
        <p:nvPicPr>
          <p:cNvPr id="6" name="Picture Placeholder 6" descr="A body of water&#10;&#10;Description automatically generated">
            <a:extLst>
              <a:ext uri="{FF2B5EF4-FFF2-40B4-BE49-F238E27FC236}">
                <a16:creationId xmlns:a16="http://schemas.microsoft.com/office/drawing/2014/main" id="{3762C446-223C-4BA8-A316-3B1FC9AF2B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2" r="12522"/>
          <a:stretch>
            <a:fillRect/>
          </a:stretch>
        </p:blipFill>
        <p:spPr>
          <a:xfrm>
            <a:off x="0" y="1699783"/>
            <a:ext cx="3474720" cy="347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889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Disaster Mitigation Act 2000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2598" y="1640188"/>
            <a:ext cx="5548001" cy="4525963"/>
          </a:xfrm>
        </p:spPr>
        <p:txBody>
          <a:bodyPr/>
          <a:lstStyle/>
          <a:p>
            <a:r>
              <a:rPr lang="en-US" b="1" dirty="0"/>
              <a:t>Stafford Act (1988) </a:t>
            </a:r>
          </a:p>
          <a:p>
            <a:r>
              <a:rPr lang="en-US" dirty="0"/>
              <a:t>	Provided statutory authority for most 	Federal disaster response activities</a:t>
            </a:r>
          </a:p>
          <a:p>
            <a:r>
              <a:rPr lang="en-US" b="1" dirty="0"/>
              <a:t>DMA 2000</a:t>
            </a:r>
          </a:p>
          <a:p>
            <a:r>
              <a:rPr lang="en-US" dirty="0"/>
              <a:t>	Amended Stafford Act</a:t>
            </a:r>
          </a:p>
          <a:p>
            <a:r>
              <a:rPr lang="en-US" dirty="0"/>
              <a:t>	Emphasized hazard mitigation 	planning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Mitigation Planning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F8A7952-83AB-4606-B7FF-4CF9BF920A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5" y="1554020"/>
            <a:ext cx="3048264" cy="530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6906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Purpose of Mitigation Planning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4400" y="1640188"/>
            <a:ext cx="3886200" cy="4525963"/>
          </a:xfrm>
        </p:spPr>
        <p:txBody>
          <a:bodyPr/>
          <a:lstStyle/>
          <a:p>
            <a:r>
              <a:rPr lang="en-US" b="1" dirty="0"/>
              <a:t>Risk Identification</a:t>
            </a:r>
          </a:p>
          <a:p>
            <a:pPr lvl="1"/>
            <a:r>
              <a:rPr lang="en-US" dirty="0"/>
              <a:t>Hazard identification and analysis of impacts</a:t>
            </a:r>
          </a:p>
          <a:p>
            <a:pPr lvl="1"/>
            <a:r>
              <a:rPr lang="en-US" dirty="0"/>
              <a:t>Vulnerability assessment</a:t>
            </a:r>
          </a:p>
          <a:p>
            <a:r>
              <a:rPr lang="en-US" b="1" dirty="0"/>
              <a:t>Mitigation Action</a:t>
            </a:r>
          </a:p>
          <a:p>
            <a:pPr lvl="1"/>
            <a:r>
              <a:rPr lang="en-US" dirty="0"/>
              <a:t>Developed to reduce risk to identified hazards</a:t>
            </a:r>
          </a:p>
          <a:p>
            <a:pPr lvl="1"/>
            <a:r>
              <a:rPr lang="en-US" dirty="0"/>
              <a:t>Categories of mitigation actions</a:t>
            </a:r>
          </a:p>
          <a:p>
            <a:pPr lvl="2"/>
            <a:r>
              <a:rPr lang="en-US" sz="1500" dirty="0"/>
              <a:t>Prevention</a:t>
            </a:r>
          </a:p>
          <a:p>
            <a:pPr lvl="2"/>
            <a:r>
              <a:rPr lang="en-US" sz="1500" dirty="0"/>
              <a:t>Property Protection</a:t>
            </a:r>
          </a:p>
          <a:p>
            <a:pPr lvl="2"/>
            <a:r>
              <a:rPr lang="en-US" sz="1500" dirty="0"/>
              <a:t>Natural Resource Protection</a:t>
            </a:r>
          </a:p>
          <a:p>
            <a:pPr lvl="2"/>
            <a:r>
              <a:rPr lang="en-US" sz="1500" dirty="0"/>
              <a:t>Structural Projects</a:t>
            </a:r>
          </a:p>
          <a:p>
            <a:pPr lvl="2"/>
            <a:r>
              <a:rPr lang="en-US" sz="1500" dirty="0"/>
              <a:t>Emergency Services</a:t>
            </a:r>
          </a:p>
          <a:p>
            <a:pPr lvl="2"/>
            <a:r>
              <a:rPr lang="en-US" sz="1500" dirty="0"/>
              <a:t>Public Education and Awareness</a:t>
            </a:r>
          </a:p>
          <a:p>
            <a:pPr lvl="1"/>
            <a:r>
              <a:rPr lang="en-US" dirty="0"/>
              <a:t>FEMA resource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Planning Purpose</a:t>
            </a:r>
          </a:p>
        </p:txBody>
      </p:sp>
      <p:pic>
        <p:nvPicPr>
          <p:cNvPr id="8" name="Picture 7" descr="Water next to the street&#10;&#10;Description automatically generated">
            <a:extLst>
              <a:ext uri="{FF2B5EF4-FFF2-40B4-BE49-F238E27FC236}">
                <a16:creationId xmlns:a16="http://schemas.microsoft.com/office/drawing/2014/main" id="{D202FC79-FF85-43D2-B756-145D8D2249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" y="1828800"/>
            <a:ext cx="458646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8037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Depth Grids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74" y="1640188"/>
            <a:ext cx="4352926" cy="4525963"/>
          </a:xfrm>
        </p:spPr>
        <p:txBody>
          <a:bodyPr/>
          <a:lstStyle/>
          <a:p>
            <a:r>
              <a:rPr lang="en-US" dirty="0"/>
              <a:t>Raster (grid) of water depth</a:t>
            </a:r>
          </a:p>
          <a:p>
            <a:r>
              <a:rPr lang="en-US" dirty="0"/>
              <a:t>Calculated difference (in feet) between the water surface elevation and the ground</a:t>
            </a:r>
          </a:p>
          <a:p>
            <a:r>
              <a:rPr lang="en-US" dirty="0"/>
              <a:t>Produced for available annual chance flooding events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Tools to Assess Risk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1C47C58E-122A-44C4-AA5E-46029908AF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28800"/>
            <a:ext cx="4425950" cy="3206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6492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Data Tables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304" y="1640189"/>
            <a:ext cx="3939656" cy="2253994"/>
          </a:xfrm>
        </p:spPr>
        <p:txBody>
          <a:bodyPr/>
          <a:lstStyle/>
          <a:p>
            <a:r>
              <a:rPr lang="en-US" dirty="0"/>
              <a:t>Tables are developed for each flooding event </a:t>
            </a:r>
          </a:p>
          <a:p>
            <a:r>
              <a:rPr lang="en-US" dirty="0"/>
              <a:t>Minimum, Maximum and Mean flooding depth is determined for each structure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Tools to Assess Risk</a:t>
            </a:r>
          </a:p>
        </p:txBody>
      </p:sp>
      <p:pic>
        <p:nvPicPr>
          <p:cNvPr id="6" name="Picture 5" descr="V:\1734\active\17341305287\analysis\GreeneCountyHuffmanDamAction\7 ACTION SUPPORT\Webinar\Images\Grid10.PNG">
            <a:extLst>
              <a:ext uri="{FF2B5EF4-FFF2-40B4-BE49-F238E27FC236}">
                <a16:creationId xmlns:a16="http://schemas.microsoft.com/office/drawing/2014/main" id="{1BB0AE15-7679-400B-B5E6-317106F9EA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1091077"/>
            <a:ext cx="4603296" cy="37454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>
            <a:extLst>
              <a:ext uri="{FF2B5EF4-FFF2-40B4-BE49-F238E27FC236}">
                <a16:creationId xmlns:a16="http://schemas.microsoft.com/office/drawing/2014/main" id="{1BE8AA20-ACF6-469F-B5BF-A4D2F1D397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894182"/>
            <a:ext cx="3725408" cy="2018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DA4B5119-FC04-4927-B8D9-124043B93E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15428"/>
            <a:ext cx="2993960" cy="2884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1000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C2223-0072-47BB-879B-35117542D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</a:t>
            </a:r>
            <a:r>
              <a:rPr lang="en-US" dirty="0" err="1"/>
              <a:t>Hazus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FB9F38-CB00-4D06-8415-82D7939BE7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1606521"/>
            <a:ext cx="5029200" cy="3644957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GIS based software program designed by FEMA to provide communities with the means to identify and reduce risk from natural hazards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Hazards include: flood, earthquake, hurricane and tsunami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Inventory </a:t>
            </a:r>
          </a:p>
          <a:p>
            <a:pPr marL="822960" lvl="1" indent="-342900"/>
            <a:r>
              <a:rPr lang="en-US" dirty="0"/>
              <a:t>Aggregate</a:t>
            </a:r>
          </a:p>
          <a:p>
            <a:pPr marL="822960" lvl="1" indent="-342900"/>
            <a:r>
              <a:rPr lang="en-US" dirty="0"/>
              <a:t>Site specific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Levels of Hazus analysis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Provides economic cost of flood losses and benefits of proposed alternatives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403414-945E-4826-9629-F17301D2FF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Tools to Assess Risk</a:t>
            </a:r>
          </a:p>
        </p:txBody>
      </p:sp>
    </p:spTree>
    <p:extLst>
      <p:ext uri="{BB962C8B-B14F-4D97-AF65-F5344CB8AC3E}">
        <p14:creationId xmlns:p14="http://schemas.microsoft.com/office/powerpoint/2010/main" val="37227985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B9039D-CF70-4E55-8766-7921C35917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2874" y="95250"/>
            <a:ext cx="1109455" cy="1181100"/>
          </a:xfrm>
        </p:spPr>
        <p:txBody>
          <a:bodyPr/>
          <a:lstStyle/>
          <a:p>
            <a:r>
              <a:rPr lang="en-US" dirty="0"/>
              <a:t>Tools to Assess Risk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8110D601-7114-42C7-8B6D-2D44F308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832104"/>
            <a:ext cx="6781800" cy="563562"/>
          </a:xfrm>
        </p:spPr>
        <p:txBody>
          <a:bodyPr>
            <a:normAutofit fontScale="90000"/>
          </a:bodyPr>
          <a:lstStyle/>
          <a:p>
            <a:r>
              <a:rPr lang="en-US" dirty="0"/>
              <a:t>The Benefit of </a:t>
            </a:r>
            <a:r>
              <a:rPr lang="en-US" dirty="0" err="1"/>
              <a:t>Hazus</a:t>
            </a:r>
            <a:r>
              <a:rPr lang="en-US" dirty="0"/>
              <a:t> for Flood </a:t>
            </a:r>
            <a:br>
              <a:rPr lang="en-US" dirty="0"/>
            </a:br>
            <a:r>
              <a:rPr lang="en-US" dirty="0"/>
              <a:t>Hazard Loss Estimating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5FEAA-3790-4F5D-988E-2B02A0B944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40188"/>
            <a:ext cx="4876800" cy="4525963"/>
          </a:xfrm>
        </p:spPr>
        <p:txBody>
          <a:bodyPr/>
          <a:lstStyle/>
          <a:p>
            <a:r>
              <a:rPr lang="en-US" sz="2800" dirty="0"/>
              <a:t>Hazus level 2 analysis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Import structure and </a:t>
            </a:r>
            <a:br>
              <a:rPr lang="en-US" sz="2800" dirty="0"/>
            </a:br>
            <a:r>
              <a:rPr lang="en-US" sz="2800" dirty="0"/>
              <a:t>hazard data into </a:t>
            </a:r>
            <a:r>
              <a:rPr lang="en-US" sz="2800" dirty="0" err="1"/>
              <a:t>Hazus</a:t>
            </a:r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Determine economic </a:t>
            </a:r>
            <a:br>
              <a:rPr lang="en-US" sz="2800" dirty="0"/>
            </a:br>
            <a:r>
              <a:rPr lang="en-US" sz="2800" dirty="0"/>
              <a:t>losses for structure </a:t>
            </a:r>
            <a:br>
              <a:rPr lang="en-US" sz="2800" dirty="0"/>
            </a:br>
            <a:r>
              <a:rPr lang="en-US" sz="2800" dirty="0"/>
              <a:t>specific data</a:t>
            </a:r>
          </a:p>
        </p:txBody>
      </p:sp>
      <p:pic>
        <p:nvPicPr>
          <p:cNvPr id="15" name="Picture 14" descr="F:\Hazus_2.png">
            <a:extLst>
              <a:ext uri="{FF2B5EF4-FFF2-40B4-BE49-F238E27FC236}">
                <a16:creationId xmlns:a16="http://schemas.microsoft.com/office/drawing/2014/main" id="{BDDF2255-D486-43C8-9745-783D5204AAC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24" t="5303" r="4438"/>
          <a:stretch/>
        </p:blipFill>
        <p:spPr bwMode="auto">
          <a:xfrm>
            <a:off x="4724400" y="1746366"/>
            <a:ext cx="3886200" cy="41589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5464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9">
      <a:dk1>
        <a:srgbClr val="222222"/>
      </a:dk1>
      <a:lt1>
        <a:srgbClr val="FFFFFF"/>
      </a:lt1>
      <a:dk2>
        <a:srgbClr val="ED7000"/>
      </a:dk2>
      <a:lt2>
        <a:srgbClr val="A4A09F"/>
      </a:lt2>
      <a:accent1>
        <a:srgbClr val="222222"/>
      </a:accent1>
      <a:accent2>
        <a:srgbClr val="F2F2F2"/>
      </a:accent2>
      <a:accent3>
        <a:srgbClr val="D8D8D8"/>
      </a:accent3>
      <a:accent4>
        <a:srgbClr val="A4A09F"/>
      </a:accent4>
      <a:accent5>
        <a:srgbClr val="7F7F7F"/>
      </a:accent5>
      <a:accent6>
        <a:srgbClr val="A4A09F"/>
      </a:accent6>
      <a:hlink>
        <a:srgbClr val="0000FF"/>
      </a:hlink>
      <a:folHlink>
        <a:srgbClr val="0000FF"/>
      </a:folHlink>
    </a:clrScheme>
    <a:fontScheme name="Refresh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_3.pptx" id="{E464E41E-BAAF-46D1-B6A5-94B04262B8F4}" vid="{18E25324-D102-4375-81DB-93D027FABEA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</Template>
  <TotalTime>324</TotalTime>
  <Words>361</Words>
  <Application>Microsoft Office PowerPoint</Application>
  <PresentationFormat>On-screen Show (4:3)</PresentationFormat>
  <Paragraphs>103</Paragraphs>
  <Slides>16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Century Gothic</vt:lpstr>
      <vt:lpstr>Office Theme</vt:lpstr>
      <vt:lpstr>PowerPoint Presentation</vt:lpstr>
      <vt:lpstr>PowerPoint Presentation</vt:lpstr>
      <vt:lpstr>Mitigation Planning</vt:lpstr>
      <vt:lpstr>Disaster Mitigation Act 2000</vt:lpstr>
      <vt:lpstr>Purpose of Mitigation Planning</vt:lpstr>
      <vt:lpstr>Depth Grids</vt:lpstr>
      <vt:lpstr>Data Tables</vt:lpstr>
      <vt:lpstr>What is Hazus</vt:lpstr>
      <vt:lpstr>The Benefit of Hazus for Flood  Hazard Loss Estimating</vt:lpstr>
      <vt:lpstr>Data collection and validation</vt:lpstr>
      <vt:lpstr>Pike County, Ohio  Hazard Mitigation Plan Update</vt:lpstr>
      <vt:lpstr>Risk Assessment for the City of Flagstaff</vt:lpstr>
      <vt:lpstr>Cloud based infrastructure</vt:lpstr>
      <vt:lpstr>PowerPoint Presentation</vt:lpstr>
      <vt:lpstr>Planning &amp; Projects</vt:lpstr>
      <vt:lpstr>Questions?</vt:lpstr>
    </vt:vector>
  </TitlesOfParts>
  <Company>Stantec Consulting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use this template</dc:title>
  <dc:creator>Matthew Lesher</dc:creator>
  <cp:lastModifiedBy>Schattschneider, Ben</cp:lastModifiedBy>
  <cp:revision>26</cp:revision>
  <dcterms:created xsi:type="dcterms:W3CDTF">2019-07-11T17:34:21Z</dcterms:created>
  <dcterms:modified xsi:type="dcterms:W3CDTF">2019-09-24T15:28:23Z</dcterms:modified>
</cp:coreProperties>
</file>