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5"/>
  </p:notesMasterIdLst>
  <p:sldIdLst>
    <p:sldId id="307" r:id="rId2"/>
    <p:sldId id="296" r:id="rId3"/>
    <p:sldId id="297" r:id="rId4"/>
    <p:sldId id="291" r:id="rId5"/>
    <p:sldId id="294" r:id="rId6"/>
    <p:sldId id="317" r:id="rId7"/>
    <p:sldId id="316" r:id="rId8"/>
    <p:sldId id="306" r:id="rId9"/>
    <p:sldId id="298" r:id="rId10"/>
    <p:sldId id="313" r:id="rId11"/>
    <p:sldId id="314" r:id="rId12"/>
    <p:sldId id="315" r:id="rId13"/>
    <p:sldId id="318" r:id="rId14"/>
    <p:sldId id="319" r:id="rId15"/>
    <p:sldId id="320" r:id="rId16"/>
    <p:sldId id="321" r:id="rId17"/>
    <p:sldId id="322" r:id="rId18"/>
    <p:sldId id="323" r:id="rId19"/>
    <p:sldId id="292" r:id="rId20"/>
    <p:sldId id="293" r:id="rId21"/>
    <p:sldId id="303" r:id="rId22"/>
    <p:sldId id="290" r:id="rId23"/>
    <p:sldId id="312" r:id="rId24"/>
    <p:sldId id="299" r:id="rId25"/>
    <p:sldId id="308" r:id="rId26"/>
    <p:sldId id="309" r:id="rId27"/>
    <p:sldId id="310" r:id="rId28"/>
    <p:sldId id="311" r:id="rId29"/>
    <p:sldId id="300" r:id="rId30"/>
    <p:sldId id="301" r:id="rId31"/>
    <p:sldId id="324" r:id="rId32"/>
    <p:sldId id="325" r:id="rId33"/>
    <p:sldId id="305" r:id="rId34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E4E4E4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84" autoAdjust="0"/>
    <p:restoredTop sz="89150" autoAdjust="0"/>
  </p:normalViewPr>
  <p:slideViewPr>
    <p:cSldViewPr snapToGrid="0" snapToObjects="1">
      <p:cViewPr varScale="1">
        <p:scale>
          <a:sx n="80" d="100"/>
          <a:sy n="80" d="100"/>
        </p:scale>
        <p:origin x="-4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AFA843-2324-4F39-A757-2FB5B882003C}" type="doc">
      <dgm:prSet loTypeId="urn:microsoft.com/office/officeart/2005/8/layout/chevron1" loCatId="process" qsTypeId="urn:microsoft.com/office/officeart/2005/8/quickstyle/3d2" qsCatId="3D" csTypeId="urn:microsoft.com/office/officeart/2005/8/colors/accent1_2" csCatId="accent1" phldr="1"/>
      <dgm:spPr/>
    </dgm:pt>
    <dgm:pt modelId="{2F15DF26-F7A1-4EA3-A145-0488E3FE7223}">
      <dgm:prSet phldrT="[Text]" custT="1"/>
      <dgm:spPr/>
      <dgm:t>
        <a:bodyPr/>
        <a:lstStyle/>
        <a:p>
          <a:r>
            <a:rPr lang="en-US" sz="3600" b="1" dirty="0" smtClean="0"/>
            <a:t>2011</a:t>
          </a:r>
          <a:endParaRPr lang="en-US" sz="3600" b="1" dirty="0"/>
        </a:p>
      </dgm:t>
    </dgm:pt>
    <dgm:pt modelId="{B1843B42-1078-4775-97D7-CD615FE994EB}" type="parTrans" cxnId="{132189CC-7F92-4C3F-B1AD-5E7860CCDB7A}">
      <dgm:prSet/>
      <dgm:spPr/>
      <dgm:t>
        <a:bodyPr/>
        <a:lstStyle/>
        <a:p>
          <a:endParaRPr lang="en-US"/>
        </a:p>
      </dgm:t>
    </dgm:pt>
    <dgm:pt modelId="{D497BB8F-537F-4749-BF66-CAA3BAB2520A}" type="sibTrans" cxnId="{132189CC-7F92-4C3F-B1AD-5E7860CCDB7A}">
      <dgm:prSet/>
      <dgm:spPr/>
      <dgm:t>
        <a:bodyPr/>
        <a:lstStyle/>
        <a:p>
          <a:endParaRPr lang="en-US"/>
        </a:p>
      </dgm:t>
    </dgm:pt>
    <dgm:pt modelId="{12D7BF59-A75B-41DB-A6C8-1DBD9CA31FCF}">
      <dgm:prSet phldrT="[Text]" custT="1"/>
      <dgm:spPr/>
      <dgm:t>
        <a:bodyPr/>
        <a:lstStyle/>
        <a:p>
          <a:r>
            <a:rPr lang="en-US" sz="3600" b="1" dirty="0" smtClean="0"/>
            <a:t>2012</a:t>
          </a:r>
          <a:endParaRPr lang="en-US" sz="3600" b="1" dirty="0"/>
        </a:p>
      </dgm:t>
    </dgm:pt>
    <dgm:pt modelId="{C6AB063B-2587-4B28-B07D-6BF7B3EE72A9}" type="parTrans" cxnId="{78BD46EC-B749-4AB1-BB94-4E41F428526F}">
      <dgm:prSet/>
      <dgm:spPr/>
      <dgm:t>
        <a:bodyPr/>
        <a:lstStyle/>
        <a:p>
          <a:endParaRPr lang="en-US"/>
        </a:p>
      </dgm:t>
    </dgm:pt>
    <dgm:pt modelId="{A9C16101-966E-4E45-AAEE-0166BAAAB4D7}" type="sibTrans" cxnId="{78BD46EC-B749-4AB1-BB94-4E41F428526F}">
      <dgm:prSet/>
      <dgm:spPr/>
      <dgm:t>
        <a:bodyPr/>
        <a:lstStyle/>
        <a:p>
          <a:endParaRPr lang="en-US"/>
        </a:p>
      </dgm:t>
    </dgm:pt>
    <dgm:pt modelId="{E4D0A3E2-4C81-4D27-A0E7-8DFEE2F9D77A}">
      <dgm:prSet phldrT="[Text]" custT="1"/>
      <dgm:spPr/>
      <dgm:t>
        <a:bodyPr/>
        <a:lstStyle/>
        <a:p>
          <a:r>
            <a:rPr lang="en-US" sz="3600" b="1" dirty="0" smtClean="0"/>
            <a:t>2013</a:t>
          </a:r>
          <a:endParaRPr lang="en-US" sz="3600" b="1" dirty="0"/>
        </a:p>
      </dgm:t>
    </dgm:pt>
    <dgm:pt modelId="{073E69BD-7688-4AD9-9E77-B7F750F1BF85}" type="parTrans" cxnId="{859F2208-CA37-492F-8A7E-E15F9D8B6345}">
      <dgm:prSet/>
      <dgm:spPr/>
      <dgm:t>
        <a:bodyPr/>
        <a:lstStyle/>
        <a:p>
          <a:endParaRPr lang="en-US"/>
        </a:p>
      </dgm:t>
    </dgm:pt>
    <dgm:pt modelId="{79A79174-D751-435A-8877-FF4AF25330C1}" type="sibTrans" cxnId="{859F2208-CA37-492F-8A7E-E15F9D8B6345}">
      <dgm:prSet/>
      <dgm:spPr/>
      <dgm:t>
        <a:bodyPr/>
        <a:lstStyle/>
        <a:p>
          <a:endParaRPr lang="en-US"/>
        </a:p>
      </dgm:t>
    </dgm:pt>
    <dgm:pt modelId="{0C5DACDB-E0EE-4F2C-B7C5-95863289C9C2}">
      <dgm:prSet phldrT="[Text]"/>
      <dgm:spPr/>
      <dgm:t>
        <a:bodyPr/>
        <a:lstStyle/>
        <a:p>
          <a:r>
            <a:rPr lang="en-US" dirty="0" smtClean="0"/>
            <a:t>Program Definition</a:t>
          </a:r>
          <a:endParaRPr lang="en-US" dirty="0"/>
        </a:p>
      </dgm:t>
    </dgm:pt>
    <dgm:pt modelId="{C1F57B26-7BA4-4D1F-AC68-FF33D5BF34D6}" type="parTrans" cxnId="{A5785A33-4A46-460B-9AB1-50F85EA4C8B6}">
      <dgm:prSet/>
      <dgm:spPr/>
      <dgm:t>
        <a:bodyPr/>
        <a:lstStyle/>
        <a:p>
          <a:endParaRPr lang="en-US"/>
        </a:p>
      </dgm:t>
    </dgm:pt>
    <dgm:pt modelId="{C85E4C33-6CC0-4578-86BE-F3E944D25838}" type="sibTrans" cxnId="{A5785A33-4A46-460B-9AB1-50F85EA4C8B6}">
      <dgm:prSet/>
      <dgm:spPr/>
      <dgm:t>
        <a:bodyPr/>
        <a:lstStyle/>
        <a:p>
          <a:endParaRPr lang="en-US"/>
        </a:p>
      </dgm:t>
    </dgm:pt>
    <dgm:pt modelId="{519EE81D-C479-4CCA-BE9B-7EA954315085}">
      <dgm:prSet phldrT="[Text]"/>
      <dgm:spPr/>
      <dgm:t>
        <a:bodyPr/>
        <a:lstStyle/>
        <a:p>
          <a:endParaRPr lang="en-US" dirty="0"/>
        </a:p>
      </dgm:t>
    </dgm:pt>
    <dgm:pt modelId="{31B5CBF2-C741-456D-9DE6-8BBEBCE0AD36}" type="parTrans" cxnId="{3E378B81-676A-4B30-96D2-67B2DCE64EFB}">
      <dgm:prSet/>
      <dgm:spPr/>
      <dgm:t>
        <a:bodyPr/>
        <a:lstStyle/>
        <a:p>
          <a:endParaRPr lang="en-US"/>
        </a:p>
      </dgm:t>
    </dgm:pt>
    <dgm:pt modelId="{9C5A3E2A-857F-4B24-BC6D-53FDDA70D245}" type="sibTrans" cxnId="{3E378B81-676A-4B30-96D2-67B2DCE64EFB}">
      <dgm:prSet/>
      <dgm:spPr/>
      <dgm:t>
        <a:bodyPr/>
        <a:lstStyle/>
        <a:p>
          <a:endParaRPr lang="en-US"/>
        </a:p>
      </dgm:t>
    </dgm:pt>
    <dgm:pt modelId="{B647DB3B-F654-467D-BFFE-32263A48B911}">
      <dgm:prSet phldrT="[Text]"/>
      <dgm:spPr/>
      <dgm:t>
        <a:bodyPr/>
        <a:lstStyle/>
        <a:p>
          <a:r>
            <a:rPr lang="en-US" dirty="0" smtClean="0"/>
            <a:t>Statistical model development begins</a:t>
          </a:r>
          <a:endParaRPr lang="en-US" dirty="0"/>
        </a:p>
      </dgm:t>
    </dgm:pt>
    <dgm:pt modelId="{055CBB19-0DC5-4D59-83EB-14D54685B33B}" type="parTrans" cxnId="{77A15AEC-27E1-459B-8DCB-0008E104BC83}">
      <dgm:prSet/>
      <dgm:spPr/>
      <dgm:t>
        <a:bodyPr/>
        <a:lstStyle/>
        <a:p>
          <a:endParaRPr lang="en-US"/>
        </a:p>
      </dgm:t>
    </dgm:pt>
    <dgm:pt modelId="{846D236F-6847-48E3-85DA-C1A389EFE206}" type="sibTrans" cxnId="{77A15AEC-27E1-459B-8DCB-0008E104BC83}">
      <dgm:prSet/>
      <dgm:spPr/>
      <dgm:t>
        <a:bodyPr/>
        <a:lstStyle/>
        <a:p>
          <a:endParaRPr lang="en-US"/>
        </a:p>
      </dgm:t>
    </dgm:pt>
    <dgm:pt modelId="{EAD045C8-BD22-4380-B37E-5E24E5F2F7D5}">
      <dgm:prSet phldrT="[Text]"/>
      <dgm:spPr/>
      <dgm:t>
        <a:bodyPr/>
        <a:lstStyle/>
        <a:p>
          <a:r>
            <a:rPr lang="en-US" dirty="0" smtClean="0"/>
            <a:t> Formation of GSS-I   Working Groups</a:t>
          </a:r>
          <a:endParaRPr lang="en-US" dirty="0"/>
        </a:p>
      </dgm:t>
    </dgm:pt>
    <dgm:pt modelId="{F561AF0A-9142-43C2-91F9-FC83A29E0419}" type="parTrans" cxnId="{FE847465-5E0F-40A7-823A-7B62DBEC41D4}">
      <dgm:prSet/>
      <dgm:spPr/>
      <dgm:t>
        <a:bodyPr/>
        <a:lstStyle/>
        <a:p>
          <a:endParaRPr lang="en-US"/>
        </a:p>
      </dgm:t>
    </dgm:pt>
    <dgm:pt modelId="{F451B853-ECA7-44CF-8789-8C6A827B1B53}" type="sibTrans" cxnId="{FE847465-5E0F-40A7-823A-7B62DBEC41D4}">
      <dgm:prSet/>
      <dgm:spPr/>
      <dgm:t>
        <a:bodyPr/>
        <a:lstStyle/>
        <a:p>
          <a:endParaRPr lang="en-US"/>
        </a:p>
      </dgm:t>
    </dgm:pt>
    <dgm:pt modelId="{333D6289-8677-468C-924C-82DD2B0E530E}">
      <dgm:prSet phldrT="[Text]"/>
      <dgm:spPr/>
      <dgm:t>
        <a:bodyPr/>
        <a:lstStyle/>
        <a:p>
          <a:r>
            <a:rPr lang="en-US" dirty="0" smtClean="0"/>
            <a:t>Partner file acquisition,  evaluation, and  MAF/TIGER update begins</a:t>
          </a:r>
          <a:endParaRPr lang="en-US" dirty="0"/>
        </a:p>
      </dgm:t>
    </dgm:pt>
    <dgm:pt modelId="{D4F7CF6E-3161-464A-B9B9-68B92679420D}" type="parTrans" cxnId="{5A379048-81FA-41EE-B54E-9FE24671555A}">
      <dgm:prSet/>
      <dgm:spPr/>
      <dgm:t>
        <a:bodyPr/>
        <a:lstStyle/>
        <a:p>
          <a:endParaRPr lang="en-US"/>
        </a:p>
      </dgm:t>
    </dgm:pt>
    <dgm:pt modelId="{CD39E331-6DB6-4F13-9752-00E28A04B884}" type="sibTrans" cxnId="{5A379048-81FA-41EE-B54E-9FE24671555A}">
      <dgm:prSet/>
      <dgm:spPr/>
      <dgm:t>
        <a:bodyPr/>
        <a:lstStyle/>
        <a:p>
          <a:endParaRPr lang="en-US"/>
        </a:p>
      </dgm:t>
    </dgm:pt>
    <dgm:pt modelId="{5270E967-2FCE-45C0-8A51-4CBD4CAEA991}">
      <dgm:prSet phldrT="[Text]"/>
      <dgm:spPr/>
      <dgm:t>
        <a:bodyPr/>
        <a:lstStyle/>
        <a:p>
          <a:r>
            <a:rPr lang="en-US" dirty="0" smtClean="0"/>
            <a:t>Developed system for acquiring, tracking, and evaluating partner files</a:t>
          </a:r>
          <a:endParaRPr lang="en-US" dirty="0"/>
        </a:p>
      </dgm:t>
    </dgm:pt>
    <dgm:pt modelId="{C0196ECD-F670-47A3-8FCE-01EF8A7CEA19}" type="parTrans" cxnId="{35094384-FA68-4109-A55F-2BB2A4605C66}">
      <dgm:prSet/>
      <dgm:spPr/>
      <dgm:t>
        <a:bodyPr/>
        <a:lstStyle/>
        <a:p>
          <a:endParaRPr lang="en-US"/>
        </a:p>
      </dgm:t>
    </dgm:pt>
    <dgm:pt modelId="{09417FF6-3EA8-4394-B93C-A472722AAF86}" type="sibTrans" cxnId="{35094384-FA68-4109-A55F-2BB2A4605C66}">
      <dgm:prSet/>
      <dgm:spPr/>
      <dgm:t>
        <a:bodyPr/>
        <a:lstStyle/>
        <a:p>
          <a:endParaRPr lang="en-US"/>
        </a:p>
      </dgm:t>
    </dgm:pt>
    <dgm:pt modelId="{62B0A242-B431-4C44-A862-6B9CCB2D88A5}">
      <dgm:prSet phldrT="[Text]"/>
      <dgm:spPr/>
      <dgm:t>
        <a:bodyPr/>
        <a:lstStyle/>
        <a:p>
          <a:r>
            <a:rPr lang="en-US" dirty="0" smtClean="0"/>
            <a:t>Began QI development</a:t>
          </a:r>
          <a:endParaRPr lang="en-US" dirty="0"/>
        </a:p>
      </dgm:t>
    </dgm:pt>
    <dgm:pt modelId="{E2B7F4D9-6DAC-4EA4-8842-0E4242A37CDF}" type="parTrans" cxnId="{24F81582-E6CE-413C-BA43-A297DB919B58}">
      <dgm:prSet/>
      <dgm:spPr/>
      <dgm:t>
        <a:bodyPr/>
        <a:lstStyle/>
        <a:p>
          <a:endParaRPr lang="en-US"/>
        </a:p>
      </dgm:t>
    </dgm:pt>
    <dgm:pt modelId="{B8608FE8-C1F3-4436-975E-9DCE0DE5820D}" type="sibTrans" cxnId="{24F81582-E6CE-413C-BA43-A297DB919B58}">
      <dgm:prSet/>
      <dgm:spPr/>
      <dgm:t>
        <a:bodyPr/>
        <a:lstStyle/>
        <a:p>
          <a:endParaRPr lang="en-US"/>
        </a:p>
      </dgm:t>
    </dgm:pt>
    <dgm:pt modelId="{D340C997-E5A4-42F4-B803-0BCA12E77FFF}">
      <dgm:prSet phldrT="[Text]"/>
      <dgm:spPr/>
      <dgm:t>
        <a:bodyPr/>
        <a:lstStyle/>
        <a:p>
          <a:r>
            <a:rPr lang="en-US" dirty="0" smtClean="0"/>
            <a:t>Began Community TIGER development</a:t>
          </a:r>
          <a:endParaRPr lang="en-US" dirty="0"/>
        </a:p>
      </dgm:t>
    </dgm:pt>
    <dgm:pt modelId="{7CA0279D-5ECB-4888-AE86-C169579DECAC}" type="parTrans" cxnId="{ECB2D820-F9CB-401C-9481-737451DEF55B}">
      <dgm:prSet/>
      <dgm:spPr/>
      <dgm:t>
        <a:bodyPr/>
        <a:lstStyle/>
        <a:p>
          <a:endParaRPr lang="en-US"/>
        </a:p>
      </dgm:t>
    </dgm:pt>
    <dgm:pt modelId="{B8101263-C5DB-4C72-AD36-CA377039C882}" type="sibTrans" cxnId="{ECB2D820-F9CB-401C-9481-737451DEF55B}">
      <dgm:prSet/>
      <dgm:spPr/>
      <dgm:t>
        <a:bodyPr/>
        <a:lstStyle/>
        <a:p>
          <a:endParaRPr lang="en-US"/>
        </a:p>
      </dgm:t>
    </dgm:pt>
    <dgm:pt modelId="{C9D85E2E-82D3-4C0A-9792-C94B94EB345D}">
      <dgm:prSet phldrT="[Text]"/>
      <dgm:spPr/>
      <dgm:t>
        <a:bodyPr/>
        <a:lstStyle/>
        <a:p>
          <a:r>
            <a:rPr lang="en-US" dirty="0" smtClean="0"/>
            <a:t>Second Address Summit</a:t>
          </a:r>
          <a:endParaRPr lang="en-US" dirty="0"/>
        </a:p>
      </dgm:t>
    </dgm:pt>
    <dgm:pt modelId="{5DFF2886-7866-4DF6-B57B-4ECE112195A0}" type="parTrans" cxnId="{3BAD50DA-CA1D-4568-A946-F08B3A97AA77}">
      <dgm:prSet/>
      <dgm:spPr/>
      <dgm:t>
        <a:bodyPr/>
        <a:lstStyle/>
        <a:p>
          <a:endParaRPr lang="en-US"/>
        </a:p>
      </dgm:t>
    </dgm:pt>
    <dgm:pt modelId="{6EB8B06D-70BD-4899-A0E3-FB23DA5CA263}" type="sibTrans" cxnId="{3BAD50DA-CA1D-4568-A946-F08B3A97AA77}">
      <dgm:prSet/>
      <dgm:spPr/>
      <dgm:t>
        <a:bodyPr/>
        <a:lstStyle/>
        <a:p>
          <a:endParaRPr lang="en-US"/>
        </a:p>
      </dgm:t>
    </dgm:pt>
    <dgm:pt modelId="{67F36F7C-E7FB-4AB9-82F7-4925F7F11F85}">
      <dgm:prSet phldrT="[Text]"/>
      <dgm:spPr/>
      <dgm:t>
        <a:bodyPr/>
        <a:lstStyle/>
        <a:p>
          <a:r>
            <a:rPr lang="en-US" dirty="0" smtClean="0"/>
            <a:t>Working Group recommendations  </a:t>
          </a:r>
          <a:endParaRPr lang="en-US" dirty="0"/>
        </a:p>
      </dgm:t>
    </dgm:pt>
    <dgm:pt modelId="{A42B957A-529F-42B2-B0EA-210EB9E83199}" type="parTrans" cxnId="{E35B75CF-2F88-4CF0-B617-B368E078FC72}">
      <dgm:prSet/>
      <dgm:spPr/>
      <dgm:t>
        <a:bodyPr/>
        <a:lstStyle/>
        <a:p>
          <a:endParaRPr lang="en-US"/>
        </a:p>
      </dgm:t>
    </dgm:pt>
    <dgm:pt modelId="{F1C493AD-9C6F-44B9-A415-B67A3864A99C}" type="sibTrans" cxnId="{E35B75CF-2F88-4CF0-B617-B368E078FC72}">
      <dgm:prSet/>
      <dgm:spPr/>
      <dgm:t>
        <a:bodyPr/>
        <a:lstStyle/>
        <a:p>
          <a:endParaRPr lang="en-US"/>
        </a:p>
      </dgm:t>
    </dgm:pt>
    <dgm:pt modelId="{3C2E6AA9-FB1A-4129-91D5-5B1AD5BE7E2D}">
      <dgm:prSet phldrT="[Text]"/>
      <dgm:spPr/>
      <dgm:t>
        <a:bodyPr/>
        <a:lstStyle/>
        <a:p>
          <a:r>
            <a:rPr lang="en-US" dirty="0" smtClean="0"/>
            <a:t>Established Integrated Project Teams (IPT)</a:t>
          </a:r>
          <a:endParaRPr lang="en-US" dirty="0"/>
        </a:p>
      </dgm:t>
    </dgm:pt>
    <dgm:pt modelId="{BDF5AEDD-C6D1-426B-915F-09AE9A9B1D20}" type="parTrans" cxnId="{2E526CAB-C1B2-4B07-9916-0780E931D4B3}">
      <dgm:prSet/>
      <dgm:spPr/>
      <dgm:t>
        <a:bodyPr/>
        <a:lstStyle/>
        <a:p>
          <a:endParaRPr lang="en-US"/>
        </a:p>
      </dgm:t>
    </dgm:pt>
    <dgm:pt modelId="{4D15EB53-50CD-4AA1-8B27-07585D043288}" type="sibTrans" cxnId="{2E526CAB-C1B2-4B07-9916-0780E931D4B3}">
      <dgm:prSet/>
      <dgm:spPr/>
      <dgm:t>
        <a:bodyPr/>
        <a:lstStyle/>
        <a:p>
          <a:endParaRPr lang="en-US"/>
        </a:p>
      </dgm:t>
    </dgm:pt>
    <dgm:pt modelId="{6A291AC6-83AF-46DD-9C9A-52CF53A8DDB1}">
      <dgm:prSet phldrT="[Text]"/>
      <dgm:spPr/>
      <dgm:t>
        <a:bodyPr/>
        <a:lstStyle/>
        <a:p>
          <a:r>
            <a:rPr lang="en-US" dirty="0" smtClean="0"/>
            <a:t>1st Address Summit</a:t>
          </a:r>
          <a:endParaRPr lang="en-US" dirty="0"/>
        </a:p>
      </dgm:t>
    </dgm:pt>
    <dgm:pt modelId="{FB0749FF-1801-4E4C-8DFC-BB7DEDF910BB}" type="parTrans" cxnId="{E0722D10-8B45-4C26-B96B-7F18A0BBA6A3}">
      <dgm:prSet/>
      <dgm:spPr/>
      <dgm:t>
        <a:bodyPr/>
        <a:lstStyle/>
        <a:p>
          <a:endParaRPr lang="en-US"/>
        </a:p>
      </dgm:t>
    </dgm:pt>
    <dgm:pt modelId="{34D6B847-6D55-4CE6-874D-005B9F98732B}" type="sibTrans" cxnId="{E0722D10-8B45-4C26-B96B-7F18A0BBA6A3}">
      <dgm:prSet/>
      <dgm:spPr/>
      <dgm:t>
        <a:bodyPr/>
        <a:lstStyle/>
        <a:p>
          <a:endParaRPr lang="en-US"/>
        </a:p>
      </dgm:t>
    </dgm:pt>
    <dgm:pt modelId="{A12E17F5-ADC5-4E6A-8DE2-13E0F63CA725}" type="pres">
      <dgm:prSet presAssocID="{B4AFA843-2324-4F39-A757-2FB5B882003C}" presName="Name0" presStyleCnt="0">
        <dgm:presLayoutVars>
          <dgm:dir/>
          <dgm:animLvl val="lvl"/>
          <dgm:resizeHandles val="exact"/>
        </dgm:presLayoutVars>
      </dgm:prSet>
      <dgm:spPr/>
    </dgm:pt>
    <dgm:pt modelId="{C1B961C2-6330-4865-A352-09F639757F88}" type="pres">
      <dgm:prSet presAssocID="{2F15DF26-F7A1-4EA3-A145-0488E3FE7223}" presName="composite" presStyleCnt="0"/>
      <dgm:spPr/>
    </dgm:pt>
    <dgm:pt modelId="{D65452F1-EEF8-46B7-98BA-4D65B9A5661B}" type="pres">
      <dgm:prSet presAssocID="{2F15DF26-F7A1-4EA3-A145-0488E3FE7223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790C5E-26DA-4C15-AF72-1B37A8224340}" type="pres">
      <dgm:prSet presAssocID="{2F15DF26-F7A1-4EA3-A145-0488E3FE7223}" presName="desTx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5CFBDA-740C-41B4-A656-237A9B5524EC}" type="pres">
      <dgm:prSet presAssocID="{D497BB8F-537F-4749-BF66-CAA3BAB2520A}" presName="space" presStyleCnt="0"/>
      <dgm:spPr/>
    </dgm:pt>
    <dgm:pt modelId="{D652AB56-50F1-4684-965E-6828ACDB0BB4}" type="pres">
      <dgm:prSet presAssocID="{12D7BF59-A75B-41DB-A6C8-1DBD9CA31FCF}" presName="composite" presStyleCnt="0"/>
      <dgm:spPr/>
    </dgm:pt>
    <dgm:pt modelId="{DA60D4FE-A594-4326-BE60-3B6CA231145B}" type="pres">
      <dgm:prSet presAssocID="{12D7BF59-A75B-41DB-A6C8-1DBD9CA31FCF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8B98B2-2B20-4482-B54D-12977471B401}" type="pres">
      <dgm:prSet presAssocID="{12D7BF59-A75B-41DB-A6C8-1DBD9CA31FCF}" presName="desTx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2911CC-B3E2-41C5-AF40-AFCA91EA61F4}" type="pres">
      <dgm:prSet presAssocID="{A9C16101-966E-4E45-AAEE-0166BAAAB4D7}" presName="space" presStyleCnt="0"/>
      <dgm:spPr/>
    </dgm:pt>
    <dgm:pt modelId="{FBA37D27-A99B-4BFE-91A9-710A184A1456}" type="pres">
      <dgm:prSet presAssocID="{E4D0A3E2-4C81-4D27-A0E7-8DFEE2F9D77A}" presName="composite" presStyleCnt="0"/>
      <dgm:spPr/>
    </dgm:pt>
    <dgm:pt modelId="{A75A4ECF-3721-4E00-BC23-87A1458E9884}" type="pres">
      <dgm:prSet presAssocID="{E4D0A3E2-4C81-4D27-A0E7-8DFEE2F9D77A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F9A4A1-7A05-404A-90EF-598D21372AB7}" type="pres">
      <dgm:prSet presAssocID="{E4D0A3E2-4C81-4D27-A0E7-8DFEE2F9D77A}" presName="desTx" presStyleLbl="revTx" presStyleIdx="2" presStyleCnt="3" custScaleX="1207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E840AB2-7023-49DA-B36D-B15DD22B7272}" type="presOf" srcId="{5270E967-2FCE-45C0-8A51-4CBD4CAEA991}" destId="{328B98B2-2B20-4482-B54D-12977471B401}" srcOrd="0" destOrd="3" presId="urn:microsoft.com/office/officeart/2005/8/layout/chevron1"/>
    <dgm:cxn modelId="{3BAD50DA-CA1D-4568-A946-F08B3A97AA77}" srcId="{E4D0A3E2-4C81-4D27-A0E7-8DFEE2F9D77A}" destId="{C9D85E2E-82D3-4C0A-9792-C94B94EB345D}" srcOrd="2" destOrd="0" parTransId="{5DFF2886-7866-4DF6-B57B-4ECE112195A0}" sibTransId="{6EB8B06D-70BD-4899-A0E3-FB23DA5CA263}"/>
    <dgm:cxn modelId="{0108C147-5F63-4F03-A549-A9ACBE26C31D}" type="presOf" srcId="{B4AFA843-2324-4F39-A757-2FB5B882003C}" destId="{A12E17F5-ADC5-4E6A-8DE2-13E0F63CA725}" srcOrd="0" destOrd="0" presId="urn:microsoft.com/office/officeart/2005/8/layout/chevron1"/>
    <dgm:cxn modelId="{E35B75CF-2F88-4CF0-B617-B368E078FC72}" srcId="{12D7BF59-A75B-41DB-A6C8-1DBD9CA31FCF}" destId="{67F36F7C-E7FB-4AB9-82F7-4925F7F11F85}" srcOrd="0" destOrd="0" parTransId="{A42B957A-529F-42B2-B0EA-210EB9E83199}" sibTransId="{F1C493AD-9C6F-44B9-A415-B67A3864A99C}"/>
    <dgm:cxn modelId="{5A379048-81FA-41EE-B54E-9FE24671555A}" srcId="{E4D0A3E2-4C81-4D27-A0E7-8DFEE2F9D77A}" destId="{333D6289-8677-468C-924C-82DD2B0E530E}" srcOrd="0" destOrd="0" parTransId="{D4F7CF6E-3161-464A-B9B9-68B92679420D}" sibTransId="{CD39E331-6DB6-4F13-9752-00E28A04B884}"/>
    <dgm:cxn modelId="{859F2208-CA37-492F-8A7E-E15F9D8B6345}" srcId="{B4AFA843-2324-4F39-A757-2FB5B882003C}" destId="{E4D0A3E2-4C81-4D27-A0E7-8DFEE2F9D77A}" srcOrd="2" destOrd="0" parTransId="{073E69BD-7688-4AD9-9E77-B7F750F1BF85}" sibTransId="{79A79174-D751-435A-8877-FF4AF25330C1}"/>
    <dgm:cxn modelId="{A5785A33-4A46-460B-9AB1-50F85EA4C8B6}" srcId="{2F15DF26-F7A1-4EA3-A145-0488E3FE7223}" destId="{0C5DACDB-E0EE-4F2C-B7C5-95863289C9C2}" srcOrd="0" destOrd="0" parTransId="{C1F57B26-7BA4-4D1F-AC68-FF33D5BF34D6}" sibTransId="{C85E4C33-6CC0-4578-86BE-F3E944D25838}"/>
    <dgm:cxn modelId="{35094384-FA68-4109-A55F-2BB2A4605C66}" srcId="{12D7BF59-A75B-41DB-A6C8-1DBD9CA31FCF}" destId="{5270E967-2FCE-45C0-8A51-4CBD4CAEA991}" srcOrd="3" destOrd="0" parTransId="{C0196ECD-F670-47A3-8FCE-01EF8A7CEA19}" sibTransId="{09417FF6-3EA8-4394-B93C-A472722AAF86}"/>
    <dgm:cxn modelId="{E986DA55-039E-4E1D-B17C-994C3C9C1579}" type="presOf" srcId="{EAD045C8-BD22-4380-B37E-5E24E5F2F7D5}" destId="{05790C5E-26DA-4C15-AF72-1B37A8224340}" srcOrd="0" destOrd="1" presId="urn:microsoft.com/office/officeart/2005/8/layout/chevron1"/>
    <dgm:cxn modelId="{CBC8080A-3745-4098-AA7D-1DD04072ABF4}" type="presOf" srcId="{62B0A242-B431-4C44-A862-6B9CCB2D88A5}" destId="{328B98B2-2B20-4482-B54D-12977471B401}" srcOrd="0" destOrd="4" presId="urn:microsoft.com/office/officeart/2005/8/layout/chevron1"/>
    <dgm:cxn modelId="{E0722D10-8B45-4C26-B96B-7F18A0BBA6A3}" srcId="{12D7BF59-A75B-41DB-A6C8-1DBD9CA31FCF}" destId="{6A291AC6-83AF-46DD-9C9A-52CF53A8DDB1}" srcOrd="2" destOrd="0" parTransId="{FB0749FF-1801-4E4C-8DFC-BB7DEDF910BB}" sibTransId="{34D6B847-6D55-4CE6-874D-005B9F98732B}"/>
    <dgm:cxn modelId="{97B33A9F-76EF-47FF-9C76-B34D4264CD99}" type="presOf" srcId="{12D7BF59-A75B-41DB-A6C8-1DBD9CA31FCF}" destId="{DA60D4FE-A594-4326-BE60-3B6CA231145B}" srcOrd="0" destOrd="0" presId="urn:microsoft.com/office/officeart/2005/8/layout/chevron1"/>
    <dgm:cxn modelId="{48385193-025B-4259-8B6B-01E2E44F2D2A}" type="presOf" srcId="{0C5DACDB-E0EE-4F2C-B7C5-95863289C9C2}" destId="{05790C5E-26DA-4C15-AF72-1B37A8224340}" srcOrd="0" destOrd="0" presId="urn:microsoft.com/office/officeart/2005/8/layout/chevron1"/>
    <dgm:cxn modelId="{3A68C6BD-F62E-464F-9745-5AA0717034D9}" type="presOf" srcId="{519EE81D-C479-4CCA-BE9B-7EA954315085}" destId="{05790C5E-26DA-4C15-AF72-1B37A8224340}" srcOrd="0" destOrd="2" presId="urn:microsoft.com/office/officeart/2005/8/layout/chevron1"/>
    <dgm:cxn modelId="{2CDEB5F3-DAF2-46D0-BC8D-755C99B1714D}" type="presOf" srcId="{2F15DF26-F7A1-4EA3-A145-0488E3FE7223}" destId="{D65452F1-EEF8-46B7-98BA-4D65B9A5661B}" srcOrd="0" destOrd="0" presId="urn:microsoft.com/office/officeart/2005/8/layout/chevron1"/>
    <dgm:cxn modelId="{BB83FD3E-3C89-4AA8-AC8B-408AB479B2B2}" type="presOf" srcId="{3C2E6AA9-FB1A-4129-91D5-5B1AD5BE7E2D}" destId="{328B98B2-2B20-4482-B54D-12977471B401}" srcOrd="0" destOrd="1" presId="urn:microsoft.com/office/officeart/2005/8/layout/chevron1"/>
    <dgm:cxn modelId="{24F81582-E6CE-413C-BA43-A297DB919B58}" srcId="{12D7BF59-A75B-41DB-A6C8-1DBD9CA31FCF}" destId="{62B0A242-B431-4C44-A862-6B9CCB2D88A5}" srcOrd="4" destOrd="0" parTransId="{E2B7F4D9-6DAC-4EA4-8842-0E4242A37CDF}" sibTransId="{B8608FE8-C1F3-4436-975E-9DCE0DE5820D}"/>
    <dgm:cxn modelId="{235DA549-E39A-4F7C-86F2-883D217A0175}" type="presOf" srcId="{B647DB3B-F654-467D-BFFE-32263A48B911}" destId="{14F9A4A1-7A05-404A-90EF-598D21372AB7}" srcOrd="0" destOrd="3" presId="urn:microsoft.com/office/officeart/2005/8/layout/chevron1"/>
    <dgm:cxn modelId="{65A487A7-A418-4758-9667-6ED748C798AF}" type="presOf" srcId="{C9D85E2E-82D3-4C0A-9792-C94B94EB345D}" destId="{14F9A4A1-7A05-404A-90EF-598D21372AB7}" srcOrd="0" destOrd="2" presId="urn:microsoft.com/office/officeart/2005/8/layout/chevron1"/>
    <dgm:cxn modelId="{ECB2D820-F9CB-401C-9481-737451DEF55B}" srcId="{E4D0A3E2-4C81-4D27-A0E7-8DFEE2F9D77A}" destId="{D340C997-E5A4-42F4-B803-0BCA12E77FFF}" srcOrd="1" destOrd="0" parTransId="{7CA0279D-5ECB-4888-AE86-C169579DECAC}" sibTransId="{B8101263-C5DB-4C72-AD36-CA377039C882}"/>
    <dgm:cxn modelId="{AF9433BA-647E-4DF4-94C6-8743421150A5}" type="presOf" srcId="{E4D0A3E2-4C81-4D27-A0E7-8DFEE2F9D77A}" destId="{A75A4ECF-3721-4E00-BC23-87A1458E9884}" srcOrd="0" destOrd="0" presId="urn:microsoft.com/office/officeart/2005/8/layout/chevron1"/>
    <dgm:cxn modelId="{78BD46EC-B749-4AB1-BB94-4E41F428526F}" srcId="{B4AFA843-2324-4F39-A757-2FB5B882003C}" destId="{12D7BF59-A75B-41DB-A6C8-1DBD9CA31FCF}" srcOrd="1" destOrd="0" parTransId="{C6AB063B-2587-4B28-B07D-6BF7B3EE72A9}" sibTransId="{A9C16101-966E-4E45-AAEE-0166BAAAB4D7}"/>
    <dgm:cxn modelId="{E9DD85F9-5170-43C6-9159-68BDF90611C3}" type="presOf" srcId="{6A291AC6-83AF-46DD-9C9A-52CF53A8DDB1}" destId="{328B98B2-2B20-4482-B54D-12977471B401}" srcOrd="0" destOrd="2" presId="urn:microsoft.com/office/officeart/2005/8/layout/chevron1"/>
    <dgm:cxn modelId="{FE847465-5E0F-40A7-823A-7B62DBEC41D4}" srcId="{2F15DF26-F7A1-4EA3-A145-0488E3FE7223}" destId="{EAD045C8-BD22-4380-B37E-5E24E5F2F7D5}" srcOrd="1" destOrd="0" parTransId="{F561AF0A-9142-43C2-91F9-FC83A29E0419}" sibTransId="{F451B853-ECA7-44CF-8789-8C6A827B1B53}"/>
    <dgm:cxn modelId="{132189CC-7F92-4C3F-B1AD-5E7860CCDB7A}" srcId="{B4AFA843-2324-4F39-A757-2FB5B882003C}" destId="{2F15DF26-F7A1-4EA3-A145-0488E3FE7223}" srcOrd="0" destOrd="0" parTransId="{B1843B42-1078-4775-97D7-CD615FE994EB}" sibTransId="{D497BB8F-537F-4749-BF66-CAA3BAB2520A}"/>
    <dgm:cxn modelId="{D8BD04CF-3D44-4FFA-841C-9448E97FC8EF}" type="presOf" srcId="{67F36F7C-E7FB-4AB9-82F7-4925F7F11F85}" destId="{328B98B2-2B20-4482-B54D-12977471B401}" srcOrd="0" destOrd="0" presId="urn:microsoft.com/office/officeart/2005/8/layout/chevron1"/>
    <dgm:cxn modelId="{77A15AEC-27E1-459B-8DCB-0008E104BC83}" srcId="{E4D0A3E2-4C81-4D27-A0E7-8DFEE2F9D77A}" destId="{B647DB3B-F654-467D-BFFE-32263A48B911}" srcOrd="3" destOrd="0" parTransId="{055CBB19-0DC5-4D59-83EB-14D54685B33B}" sibTransId="{846D236F-6847-48E3-85DA-C1A389EFE206}"/>
    <dgm:cxn modelId="{2E526CAB-C1B2-4B07-9916-0780E931D4B3}" srcId="{12D7BF59-A75B-41DB-A6C8-1DBD9CA31FCF}" destId="{3C2E6AA9-FB1A-4129-91D5-5B1AD5BE7E2D}" srcOrd="1" destOrd="0" parTransId="{BDF5AEDD-C6D1-426B-915F-09AE9A9B1D20}" sibTransId="{4D15EB53-50CD-4AA1-8B27-07585D043288}"/>
    <dgm:cxn modelId="{E1AC893D-455C-4BBA-9AE9-91B0E1453F38}" type="presOf" srcId="{D340C997-E5A4-42F4-B803-0BCA12E77FFF}" destId="{14F9A4A1-7A05-404A-90EF-598D21372AB7}" srcOrd="0" destOrd="1" presId="urn:microsoft.com/office/officeart/2005/8/layout/chevron1"/>
    <dgm:cxn modelId="{4BB04DB8-E5F3-4EEA-8F29-38E258BCD057}" type="presOf" srcId="{333D6289-8677-468C-924C-82DD2B0E530E}" destId="{14F9A4A1-7A05-404A-90EF-598D21372AB7}" srcOrd="0" destOrd="0" presId="urn:microsoft.com/office/officeart/2005/8/layout/chevron1"/>
    <dgm:cxn modelId="{3E378B81-676A-4B30-96D2-67B2DCE64EFB}" srcId="{2F15DF26-F7A1-4EA3-A145-0488E3FE7223}" destId="{519EE81D-C479-4CCA-BE9B-7EA954315085}" srcOrd="2" destOrd="0" parTransId="{31B5CBF2-C741-456D-9DE6-8BBEBCE0AD36}" sibTransId="{9C5A3E2A-857F-4B24-BC6D-53FDDA70D245}"/>
    <dgm:cxn modelId="{867BE8F2-9372-4CC9-B038-3C1367E268F2}" type="presParOf" srcId="{A12E17F5-ADC5-4E6A-8DE2-13E0F63CA725}" destId="{C1B961C2-6330-4865-A352-09F639757F88}" srcOrd="0" destOrd="0" presId="urn:microsoft.com/office/officeart/2005/8/layout/chevron1"/>
    <dgm:cxn modelId="{C09DC3D0-57D3-493F-8945-20858980440D}" type="presParOf" srcId="{C1B961C2-6330-4865-A352-09F639757F88}" destId="{D65452F1-EEF8-46B7-98BA-4D65B9A5661B}" srcOrd="0" destOrd="0" presId="urn:microsoft.com/office/officeart/2005/8/layout/chevron1"/>
    <dgm:cxn modelId="{43BACCEF-51E4-4379-907B-1F28772AAA07}" type="presParOf" srcId="{C1B961C2-6330-4865-A352-09F639757F88}" destId="{05790C5E-26DA-4C15-AF72-1B37A8224340}" srcOrd="1" destOrd="0" presId="urn:microsoft.com/office/officeart/2005/8/layout/chevron1"/>
    <dgm:cxn modelId="{F6F2C9BB-A60F-44D5-AC21-0C3FB8E02F1A}" type="presParOf" srcId="{A12E17F5-ADC5-4E6A-8DE2-13E0F63CA725}" destId="{C75CFBDA-740C-41B4-A656-237A9B5524EC}" srcOrd="1" destOrd="0" presId="urn:microsoft.com/office/officeart/2005/8/layout/chevron1"/>
    <dgm:cxn modelId="{1B8FD850-FF7B-4945-9B44-F0191C4B79C5}" type="presParOf" srcId="{A12E17F5-ADC5-4E6A-8DE2-13E0F63CA725}" destId="{D652AB56-50F1-4684-965E-6828ACDB0BB4}" srcOrd="2" destOrd="0" presId="urn:microsoft.com/office/officeart/2005/8/layout/chevron1"/>
    <dgm:cxn modelId="{6EA3ABF4-65CB-4B03-8299-72481AD6B1C4}" type="presParOf" srcId="{D652AB56-50F1-4684-965E-6828ACDB0BB4}" destId="{DA60D4FE-A594-4326-BE60-3B6CA231145B}" srcOrd="0" destOrd="0" presId="urn:microsoft.com/office/officeart/2005/8/layout/chevron1"/>
    <dgm:cxn modelId="{0E2CB7B8-241F-4880-82C4-EA195CE9572A}" type="presParOf" srcId="{D652AB56-50F1-4684-965E-6828ACDB0BB4}" destId="{328B98B2-2B20-4482-B54D-12977471B401}" srcOrd="1" destOrd="0" presId="urn:microsoft.com/office/officeart/2005/8/layout/chevron1"/>
    <dgm:cxn modelId="{28E4F502-82AF-4E59-9E22-B51F778753D6}" type="presParOf" srcId="{A12E17F5-ADC5-4E6A-8DE2-13E0F63CA725}" destId="{ED2911CC-B3E2-41C5-AF40-AFCA91EA61F4}" srcOrd="3" destOrd="0" presId="urn:microsoft.com/office/officeart/2005/8/layout/chevron1"/>
    <dgm:cxn modelId="{DBD1E287-B8DC-402D-9C8F-713C68C81493}" type="presParOf" srcId="{A12E17F5-ADC5-4E6A-8DE2-13E0F63CA725}" destId="{FBA37D27-A99B-4BFE-91A9-710A184A1456}" srcOrd="4" destOrd="0" presId="urn:microsoft.com/office/officeart/2005/8/layout/chevron1"/>
    <dgm:cxn modelId="{7ED30830-A4E2-418C-868D-419C00B99799}" type="presParOf" srcId="{FBA37D27-A99B-4BFE-91A9-710A184A1456}" destId="{A75A4ECF-3721-4E00-BC23-87A1458E9884}" srcOrd="0" destOrd="0" presId="urn:microsoft.com/office/officeart/2005/8/layout/chevron1"/>
    <dgm:cxn modelId="{9929AD9E-3142-496E-B268-761F13E45AEE}" type="presParOf" srcId="{FBA37D27-A99B-4BFE-91A9-710A184A1456}" destId="{14F9A4A1-7A05-404A-90EF-598D21372AB7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AFA843-2324-4F39-A757-2FB5B882003C}" type="doc">
      <dgm:prSet loTypeId="urn:microsoft.com/office/officeart/2005/8/layout/chevron1" loCatId="process" qsTypeId="urn:microsoft.com/office/officeart/2005/8/quickstyle/simple5" qsCatId="simple" csTypeId="urn:microsoft.com/office/officeart/2005/8/colors/accent1_2" csCatId="accent1" phldr="1"/>
      <dgm:spPr/>
    </dgm:pt>
    <dgm:pt modelId="{C7CBD0E1-E965-4E1A-9410-C91071681E72}">
      <dgm:prSet phldrT="[Text]" custT="1"/>
      <dgm:spPr/>
      <dgm:t>
        <a:bodyPr/>
        <a:lstStyle/>
        <a:p>
          <a:r>
            <a:rPr lang="en-US" sz="2400" b="1" dirty="0" smtClean="0">
              <a:solidFill>
                <a:schemeClr val="bg1"/>
              </a:solidFill>
            </a:rPr>
            <a:t>2015</a:t>
          </a:r>
          <a:endParaRPr lang="en-US" sz="2400" b="1" dirty="0">
            <a:solidFill>
              <a:schemeClr val="bg1"/>
            </a:solidFill>
          </a:endParaRPr>
        </a:p>
      </dgm:t>
    </dgm:pt>
    <dgm:pt modelId="{AE7E58AC-B166-42A9-B223-E94694B12789}" type="parTrans" cxnId="{B317489A-5B73-4414-B906-7633E86C14BC}">
      <dgm:prSet/>
      <dgm:spPr/>
      <dgm:t>
        <a:bodyPr/>
        <a:lstStyle/>
        <a:p>
          <a:endParaRPr lang="en-US"/>
        </a:p>
      </dgm:t>
    </dgm:pt>
    <dgm:pt modelId="{3EFDE664-E5B9-402E-996C-67F48D63D66A}" type="sibTrans" cxnId="{B317489A-5B73-4414-B906-7633E86C14BC}">
      <dgm:prSet/>
      <dgm:spPr/>
      <dgm:t>
        <a:bodyPr/>
        <a:lstStyle/>
        <a:p>
          <a:endParaRPr lang="en-US"/>
        </a:p>
      </dgm:t>
    </dgm:pt>
    <dgm:pt modelId="{7EF4DBBB-A864-466F-926B-C92725A00881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Enhance conflation processes</a:t>
          </a:r>
          <a:endParaRPr lang="en-US" sz="2400" dirty="0">
            <a:solidFill>
              <a:schemeClr val="tx2"/>
            </a:solidFill>
          </a:endParaRPr>
        </a:p>
      </dgm:t>
    </dgm:pt>
    <dgm:pt modelId="{719EF0F7-6428-4C00-87EE-F9470D28945E}" type="parTrans" cxnId="{2F4E38ED-87C5-40BD-9791-09F8D9DC6A68}">
      <dgm:prSet/>
      <dgm:spPr/>
      <dgm:t>
        <a:bodyPr/>
        <a:lstStyle/>
        <a:p>
          <a:endParaRPr lang="en-US"/>
        </a:p>
      </dgm:t>
    </dgm:pt>
    <dgm:pt modelId="{EA90A508-9FC5-4143-A5D1-9576489FCAEF}" type="sibTrans" cxnId="{2F4E38ED-87C5-40BD-9791-09F8D9DC6A68}">
      <dgm:prSet/>
      <dgm:spPr/>
      <dgm:t>
        <a:bodyPr/>
        <a:lstStyle/>
        <a:p>
          <a:endParaRPr lang="en-US"/>
        </a:p>
      </dgm:t>
    </dgm:pt>
    <dgm:pt modelId="{EDC61094-5D58-4762-BD6C-0197BDB704B2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Enhance change detection methodologies</a:t>
          </a:r>
          <a:endParaRPr lang="en-US" sz="2400" dirty="0">
            <a:solidFill>
              <a:schemeClr val="tx2"/>
            </a:solidFill>
          </a:endParaRPr>
        </a:p>
      </dgm:t>
    </dgm:pt>
    <dgm:pt modelId="{391FCCCC-F093-46E9-9B2A-00C32CD27E15}" type="parTrans" cxnId="{90577FAD-ED19-4626-92B4-C6008552AC57}">
      <dgm:prSet/>
      <dgm:spPr/>
      <dgm:t>
        <a:bodyPr/>
        <a:lstStyle/>
        <a:p>
          <a:endParaRPr lang="en-US"/>
        </a:p>
      </dgm:t>
    </dgm:pt>
    <dgm:pt modelId="{EF580D30-3ADF-4093-AA17-A1DD785D03F4}" type="sibTrans" cxnId="{90577FAD-ED19-4626-92B4-C6008552AC57}">
      <dgm:prSet/>
      <dgm:spPr/>
      <dgm:t>
        <a:bodyPr/>
        <a:lstStyle/>
        <a:p>
          <a:endParaRPr lang="en-US"/>
        </a:p>
      </dgm:t>
    </dgm:pt>
    <dgm:pt modelId="{849B79AC-95DC-47B3-9495-F4A6D8D2F1F6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Continue partner file acquisition and MAF/TIGER update using partner data</a:t>
          </a:r>
          <a:endParaRPr lang="en-US" sz="2400" dirty="0">
            <a:solidFill>
              <a:schemeClr val="tx2"/>
            </a:solidFill>
          </a:endParaRPr>
        </a:p>
      </dgm:t>
    </dgm:pt>
    <dgm:pt modelId="{7540818C-352C-4FAA-A4C3-02F2E40A0A90}" type="parTrans" cxnId="{A3730BD2-232B-4904-ACD8-18AC65256951}">
      <dgm:prSet/>
      <dgm:spPr/>
      <dgm:t>
        <a:bodyPr/>
        <a:lstStyle/>
        <a:p>
          <a:endParaRPr lang="en-US"/>
        </a:p>
      </dgm:t>
    </dgm:pt>
    <dgm:pt modelId="{78A594AD-94AE-4C58-9667-B86D01F0DD8E}" type="sibTrans" cxnId="{A3730BD2-232B-4904-ACD8-18AC65256951}">
      <dgm:prSet/>
      <dgm:spPr/>
      <dgm:t>
        <a:bodyPr/>
        <a:lstStyle/>
        <a:p>
          <a:endParaRPr lang="en-US"/>
        </a:p>
      </dgm:t>
    </dgm:pt>
    <dgm:pt modelId="{8D8A63A2-4485-4ADA-850E-BE1D8519A39F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Communicate address canvassing recommendation</a:t>
          </a:r>
          <a:endParaRPr lang="en-US" sz="2400" dirty="0">
            <a:solidFill>
              <a:schemeClr val="tx2"/>
            </a:solidFill>
          </a:endParaRPr>
        </a:p>
      </dgm:t>
    </dgm:pt>
    <dgm:pt modelId="{07C17FDA-5275-45E9-9CCF-9495528ABB5A}" type="parTrans" cxnId="{5F9FF3BE-B45D-403E-AB6D-C508AF2F822A}">
      <dgm:prSet/>
      <dgm:spPr/>
      <dgm:t>
        <a:bodyPr/>
        <a:lstStyle/>
        <a:p>
          <a:endParaRPr lang="en-US"/>
        </a:p>
      </dgm:t>
    </dgm:pt>
    <dgm:pt modelId="{D45E92CE-A35A-49F3-830B-01C5D275DA37}" type="sibTrans" cxnId="{5F9FF3BE-B45D-403E-AB6D-C508AF2F822A}">
      <dgm:prSet/>
      <dgm:spPr/>
      <dgm:t>
        <a:bodyPr/>
        <a:lstStyle/>
        <a:p>
          <a:endParaRPr lang="en-US"/>
        </a:p>
      </dgm:t>
    </dgm:pt>
    <dgm:pt modelId="{BFED9971-DBAF-47E3-998F-0148AE283D81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Research on data improvements for  Puerto Rico and Group Quarters</a:t>
          </a:r>
          <a:endParaRPr lang="en-US" sz="2400" dirty="0">
            <a:solidFill>
              <a:schemeClr val="tx2"/>
            </a:solidFill>
          </a:endParaRPr>
        </a:p>
      </dgm:t>
    </dgm:pt>
    <dgm:pt modelId="{1263FA1A-299F-45C7-ACB1-FDDC6FA504C3}" type="parTrans" cxnId="{A5A125A0-C461-4565-9709-5E5DBE84D63F}">
      <dgm:prSet/>
      <dgm:spPr/>
      <dgm:t>
        <a:bodyPr/>
        <a:lstStyle/>
        <a:p>
          <a:endParaRPr lang="en-US"/>
        </a:p>
      </dgm:t>
    </dgm:pt>
    <dgm:pt modelId="{A6850FAD-CD67-454D-80EE-10C76104599C}" type="sibTrans" cxnId="{A5A125A0-C461-4565-9709-5E5DBE84D63F}">
      <dgm:prSet/>
      <dgm:spPr/>
      <dgm:t>
        <a:bodyPr/>
        <a:lstStyle/>
        <a:p>
          <a:endParaRPr lang="en-US"/>
        </a:p>
      </dgm:t>
    </dgm:pt>
    <dgm:pt modelId="{F4D406ED-8D47-42BD-B0D5-DB6E505993FE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Automated partner feedback </a:t>
          </a:r>
          <a:endParaRPr lang="en-US" sz="2400" dirty="0">
            <a:solidFill>
              <a:schemeClr val="tx2"/>
            </a:solidFill>
          </a:endParaRPr>
        </a:p>
      </dgm:t>
    </dgm:pt>
    <dgm:pt modelId="{06062FF2-0792-4C56-8D77-4F67A782D76A}" type="parTrans" cxnId="{E842775D-0B6B-458B-8B93-6E05EEB4D2D1}">
      <dgm:prSet/>
      <dgm:spPr/>
      <dgm:t>
        <a:bodyPr/>
        <a:lstStyle/>
        <a:p>
          <a:endParaRPr lang="en-US"/>
        </a:p>
      </dgm:t>
    </dgm:pt>
    <dgm:pt modelId="{3CCD3A28-1461-4CC6-8947-2FB7F24F4396}" type="sibTrans" cxnId="{E842775D-0B6B-458B-8B93-6E05EEB4D2D1}">
      <dgm:prSet/>
      <dgm:spPr/>
      <dgm:t>
        <a:bodyPr/>
        <a:lstStyle/>
        <a:p>
          <a:endParaRPr lang="en-US"/>
        </a:p>
      </dgm:t>
    </dgm:pt>
    <dgm:pt modelId="{42BBEEDA-480A-45ED-87BE-06EC5BB56760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Transaction based partner file acquisition and evaluation environment </a:t>
          </a:r>
          <a:endParaRPr lang="en-US" sz="2400" dirty="0">
            <a:solidFill>
              <a:schemeClr val="tx2"/>
            </a:solidFill>
          </a:endParaRPr>
        </a:p>
      </dgm:t>
    </dgm:pt>
    <dgm:pt modelId="{61E25FB2-5F66-46B9-8903-E90506328B7B}" type="parTrans" cxnId="{8F3079D8-C565-46D7-9941-BE0B761F9955}">
      <dgm:prSet/>
      <dgm:spPr/>
      <dgm:t>
        <a:bodyPr/>
        <a:lstStyle/>
        <a:p>
          <a:endParaRPr lang="en-US"/>
        </a:p>
      </dgm:t>
    </dgm:pt>
    <dgm:pt modelId="{9077D60F-FED5-414D-B7B7-C839C427828A}" type="sibTrans" cxnId="{8F3079D8-C565-46D7-9941-BE0B761F9955}">
      <dgm:prSet/>
      <dgm:spPr/>
      <dgm:t>
        <a:bodyPr/>
        <a:lstStyle/>
        <a:p>
          <a:endParaRPr lang="en-US"/>
        </a:p>
      </dgm:t>
    </dgm:pt>
    <dgm:pt modelId="{C2A62D2C-6891-4C77-AC41-264C0019CD52}">
      <dgm:prSet phldrT="[Text]" custT="1"/>
      <dgm:spPr/>
      <dgm:t>
        <a:bodyPr/>
        <a:lstStyle/>
        <a:p>
          <a:r>
            <a:rPr lang="en-US" sz="2400" dirty="0" smtClean="0">
              <a:solidFill>
                <a:schemeClr val="tx2"/>
              </a:solidFill>
            </a:rPr>
            <a:t>Integrate Community TIGER into MAF/TIGER update </a:t>
          </a:r>
          <a:endParaRPr lang="en-US" sz="2400" dirty="0">
            <a:solidFill>
              <a:schemeClr val="tx2"/>
            </a:solidFill>
          </a:endParaRPr>
        </a:p>
      </dgm:t>
    </dgm:pt>
    <dgm:pt modelId="{F289F10C-EF3B-457E-8567-723775CE4E8C}" type="parTrans" cxnId="{221DF5BA-FDC5-474A-B851-40EED6D5C5B0}">
      <dgm:prSet/>
      <dgm:spPr/>
      <dgm:t>
        <a:bodyPr/>
        <a:lstStyle/>
        <a:p>
          <a:endParaRPr lang="en-US"/>
        </a:p>
      </dgm:t>
    </dgm:pt>
    <dgm:pt modelId="{780E8A29-D086-4D0F-87F4-29AA39496857}" type="sibTrans" cxnId="{221DF5BA-FDC5-474A-B851-40EED6D5C5B0}">
      <dgm:prSet/>
      <dgm:spPr/>
      <dgm:t>
        <a:bodyPr/>
        <a:lstStyle/>
        <a:p>
          <a:endParaRPr lang="en-US"/>
        </a:p>
      </dgm:t>
    </dgm:pt>
    <dgm:pt modelId="{A12E17F5-ADC5-4E6A-8DE2-13E0F63CA725}" type="pres">
      <dgm:prSet presAssocID="{B4AFA843-2324-4F39-A757-2FB5B882003C}" presName="Name0" presStyleCnt="0">
        <dgm:presLayoutVars>
          <dgm:dir/>
          <dgm:animLvl val="lvl"/>
          <dgm:resizeHandles val="exact"/>
        </dgm:presLayoutVars>
      </dgm:prSet>
      <dgm:spPr/>
    </dgm:pt>
    <dgm:pt modelId="{359471CD-E8F6-46A7-B29C-3D44C474C03A}" type="pres">
      <dgm:prSet presAssocID="{C7CBD0E1-E965-4E1A-9410-C91071681E72}" presName="composite" presStyleCnt="0"/>
      <dgm:spPr/>
    </dgm:pt>
    <dgm:pt modelId="{48E681F7-A6B4-4D5E-BA92-90739F9FBEC2}" type="pres">
      <dgm:prSet presAssocID="{C7CBD0E1-E965-4E1A-9410-C91071681E72}" presName="parTx" presStyleLbl="node1" presStyleIdx="0" presStyleCnt="1" custLinFactY="-100000" custLinFactNeighborX="-7814" custLinFactNeighborY="-1239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B5916B-A3C5-476B-9406-6DA7A654D963}" type="pres">
      <dgm:prSet presAssocID="{C7CBD0E1-E965-4E1A-9410-C91071681E72}" presName="desTx" presStyleLbl="revTx" presStyleIdx="0" presStyleCnt="1" custScaleX="125401" custLinFactNeighborX="4747" custLinFactNeighborY="1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C828ED-A747-4BDA-8A19-5F785E9D317C}" type="presOf" srcId="{B4AFA843-2324-4F39-A757-2FB5B882003C}" destId="{A12E17F5-ADC5-4E6A-8DE2-13E0F63CA725}" srcOrd="0" destOrd="0" presId="urn:microsoft.com/office/officeart/2005/8/layout/chevron1"/>
    <dgm:cxn modelId="{B317489A-5B73-4414-B906-7633E86C14BC}" srcId="{B4AFA843-2324-4F39-A757-2FB5B882003C}" destId="{C7CBD0E1-E965-4E1A-9410-C91071681E72}" srcOrd="0" destOrd="0" parTransId="{AE7E58AC-B166-42A9-B223-E94694B12789}" sibTransId="{3EFDE664-E5B9-402E-996C-67F48D63D66A}"/>
    <dgm:cxn modelId="{74BDBE91-D679-4C18-98DF-E7759A1E107E}" type="presOf" srcId="{C7CBD0E1-E965-4E1A-9410-C91071681E72}" destId="{48E681F7-A6B4-4D5E-BA92-90739F9FBEC2}" srcOrd="0" destOrd="0" presId="urn:microsoft.com/office/officeart/2005/8/layout/chevron1"/>
    <dgm:cxn modelId="{2F4E38ED-87C5-40BD-9791-09F8D9DC6A68}" srcId="{C7CBD0E1-E965-4E1A-9410-C91071681E72}" destId="{7EF4DBBB-A864-466F-926B-C92725A00881}" srcOrd="2" destOrd="0" parTransId="{719EF0F7-6428-4C00-87EE-F9470D28945E}" sibTransId="{EA90A508-9FC5-4143-A5D1-9576489FCAEF}"/>
    <dgm:cxn modelId="{C27AB76D-DA6D-4627-9402-68B7907872A5}" type="presOf" srcId="{8D8A63A2-4485-4ADA-850E-BE1D8519A39F}" destId="{A8B5916B-A3C5-476B-9406-6DA7A654D963}" srcOrd="0" destOrd="5" presId="urn:microsoft.com/office/officeart/2005/8/layout/chevron1"/>
    <dgm:cxn modelId="{5F9FF3BE-B45D-403E-AB6D-C508AF2F822A}" srcId="{C7CBD0E1-E965-4E1A-9410-C91071681E72}" destId="{8D8A63A2-4485-4ADA-850E-BE1D8519A39F}" srcOrd="5" destOrd="0" parTransId="{07C17FDA-5275-45E9-9CCF-9495528ABB5A}" sibTransId="{D45E92CE-A35A-49F3-830B-01C5D275DA37}"/>
    <dgm:cxn modelId="{1ED8A673-BCF7-4F2F-8728-2B19F3E44507}" type="presOf" srcId="{C2A62D2C-6891-4C77-AC41-264C0019CD52}" destId="{A8B5916B-A3C5-476B-9406-6DA7A654D963}" srcOrd="0" destOrd="4" presId="urn:microsoft.com/office/officeart/2005/8/layout/chevron1"/>
    <dgm:cxn modelId="{2003DA7A-48E8-4B9A-946B-FF69A362A792}" type="presOf" srcId="{EDC61094-5D58-4762-BD6C-0197BDB704B2}" destId="{A8B5916B-A3C5-476B-9406-6DA7A654D963}" srcOrd="0" destOrd="3" presId="urn:microsoft.com/office/officeart/2005/8/layout/chevron1"/>
    <dgm:cxn modelId="{95D4CD5B-ABC2-4762-A072-004976542D3A}" type="presOf" srcId="{BFED9971-DBAF-47E3-998F-0148AE283D81}" destId="{A8B5916B-A3C5-476B-9406-6DA7A654D963}" srcOrd="0" destOrd="6" presId="urn:microsoft.com/office/officeart/2005/8/layout/chevron1"/>
    <dgm:cxn modelId="{C296C832-B180-4E9C-84C6-B5D3916B4D33}" type="presOf" srcId="{F4D406ED-8D47-42BD-B0D5-DB6E505993FE}" destId="{A8B5916B-A3C5-476B-9406-6DA7A654D963}" srcOrd="0" destOrd="1" presId="urn:microsoft.com/office/officeart/2005/8/layout/chevron1"/>
    <dgm:cxn modelId="{7F7F15AC-AE39-4A78-9BAA-18CBE11E1844}" type="presOf" srcId="{849B79AC-95DC-47B3-9495-F4A6D8D2F1F6}" destId="{A8B5916B-A3C5-476B-9406-6DA7A654D963}" srcOrd="0" destOrd="0" presId="urn:microsoft.com/office/officeart/2005/8/layout/chevron1"/>
    <dgm:cxn modelId="{90577FAD-ED19-4626-92B4-C6008552AC57}" srcId="{C7CBD0E1-E965-4E1A-9410-C91071681E72}" destId="{EDC61094-5D58-4762-BD6C-0197BDB704B2}" srcOrd="3" destOrd="0" parTransId="{391FCCCC-F093-46E9-9B2A-00C32CD27E15}" sibTransId="{EF580D30-3ADF-4093-AA17-A1DD785D03F4}"/>
    <dgm:cxn modelId="{32C29E3B-D359-4076-8A6C-F69A1A9D4F56}" type="presOf" srcId="{42BBEEDA-480A-45ED-87BE-06EC5BB56760}" destId="{A8B5916B-A3C5-476B-9406-6DA7A654D963}" srcOrd="0" destOrd="7" presId="urn:microsoft.com/office/officeart/2005/8/layout/chevron1"/>
    <dgm:cxn modelId="{E842775D-0B6B-458B-8B93-6E05EEB4D2D1}" srcId="{C7CBD0E1-E965-4E1A-9410-C91071681E72}" destId="{F4D406ED-8D47-42BD-B0D5-DB6E505993FE}" srcOrd="1" destOrd="0" parTransId="{06062FF2-0792-4C56-8D77-4F67A782D76A}" sibTransId="{3CCD3A28-1461-4CC6-8947-2FB7F24F4396}"/>
    <dgm:cxn modelId="{8F3079D8-C565-46D7-9941-BE0B761F9955}" srcId="{C7CBD0E1-E965-4E1A-9410-C91071681E72}" destId="{42BBEEDA-480A-45ED-87BE-06EC5BB56760}" srcOrd="7" destOrd="0" parTransId="{61E25FB2-5F66-46B9-8903-E90506328B7B}" sibTransId="{9077D60F-FED5-414D-B7B7-C839C427828A}"/>
    <dgm:cxn modelId="{221DF5BA-FDC5-474A-B851-40EED6D5C5B0}" srcId="{C7CBD0E1-E965-4E1A-9410-C91071681E72}" destId="{C2A62D2C-6891-4C77-AC41-264C0019CD52}" srcOrd="4" destOrd="0" parTransId="{F289F10C-EF3B-457E-8567-723775CE4E8C}" sibTransId="{780E8A29-D086-4D0F-87F4-29AA39496857}"/>
    <dgm:cxn modelId="{A5A125A0-C461-4565-9709-5E5DBE84D63F}" srcId="{C7CBD0E1-E965-4E1A-9410-C91071681E72}" destId="{BFED9971-DBAF-47E3-998F-0148AE283D81}" srcOrd="6" destOrd="0" parTransId="{1263FA1A-299F-45C7-ACB1-FDDC6FA504C3}" sibTransId="{A6850FAD-CD67-454D-80EE-10C76104599C}"/>
    <dgm:cxn modelId="{8BF6CAA3-5097-4AD0-8E2E-28DC3F0DF397}" type="presOf" srcId="{7EF4DBBB-A864-466F-926B-C92725A00881}" destId="{A8B5916B-A3C5-476B-9406-6DA7A654D963}" srcOrd="0" destOrd="2" presId="urn:microsoft.com/office/officeart/2005/8/layout/chevron1"/>
    <dgm:cxn modelId="{A3730BD2-232B-4904-ACD8-18AC65256951}" srcId="{C7CBD0E1-E965-4E1A-9410-C91071681E72}" destId="{849B79AC-95DC-47B3-9495-F4A6D8D2F1F6}" srcOrd="0" destOrd="0" parTransId="{7540818C-352C-4FAA-A4C3-02F2E40A0A90}" sibTransId="{78A594AD-94AE-4C58-9667-B86D01F0DD8E}"/>
    <dgm:cxn modelId="{4BD1C1EE-314C-4B0F-9FD8-2F7CAA4CAD6F}" type="presParOf" srcId="{A12E17F5-ADC5-4E6A-8DE2-13E0F63CA725}" destId="{359471CD-E8F6-46A7-B29C-3D44C474C03A}" srcOrd="0" destOrd="0" presId="urn:microsoft.com/office/officeart/2005/8/layout/chevron1"/>
    <dgm:cxn modelId="{5B255928-9EA5-47D8-BCB3-DB0AF1A3E52C}" type="presParOf" srcId="{359471CD-E8F6-46A7-B29C-3D44C474C03A}" destId="{48E681F7-A6B4-4D5E-BA92-90739F9FBEC2}" srcOrd="0" destOrd="0" presId="urn:microsoft.com/office/officeart/2005/8/layout/chevron1"/>
    <dgm:cxn modelId="{866DF123-DD13-4CF1-8A0A-5FC0A1B6A76F}" type="presParOf" srcId="{359471CD-E8F6-46A7-B29C-3D44C474C03A}" destId="{A8B5916B-A3C5-476B-9406-6DA7A654D963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5452F1-EEF8-46B7-98BA-4D65B9A5661B}">
      <dsp:nvSpPr>
        <dsp:cNvPr id="0" name=""/>
        <dsp:cNvSpPr/>
      </dsp:nvSpPr>
      <dsp:spPr>
        <a:xfrm>
          <a:off x="2186" y="261693"/>
          <a:ext cx="2956396" cy="1026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2011</a:t>
          </a:r>
          <a:endParaRPr lang="en-US" sz="3600" b="1" kern="1200" dirty="0"/>
        </a:p>
      </dsp:txBody>
      <dsp:txXfrm>
        <a:off x="515186" y="261693"/>
        <a:ext cx="1930396" cy="1026000"/>
      </dsp:txXfrm>
    </dsp:sp>
    <dsp:sp modelId="{05790C5E-26DA-4C15-AF72-1B37A8224340}">
      <dsp:nvSpPr>
        <dsp:cNvPr id="0" name=""/>
        <dsp:cNvSpPr/>
      </dsp:nvSpPr>
      <dsp:spPr>
        <a:xfrm>
          <a:off x="2186" y="1415943"/>
          <a:ext cx="2365117" cy="31020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Program Definition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 Formation of GSS-I   Working Groups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900" kern="1200" dirty="0"/>
        </a:p>
      </dsp:txBody>
      <dsp:txXfrm>
        <a:off x="2186" y="1415943"/>
        <a:ext cx="2365117" cy="3102046"/>
      </dsp:txXfrm>
    </dsp:sp>
    <dsp:sp modelId="{DA60D4FE-A594-4326-BE60-3B6CA231145B}">
      <dsp:nvSpPr>
        <dsp:cNvPr id="0" name=""/>
        <dsp:cNvSpPr/>
      </dsp:nvSpPr>
      <dsp:spPr>
        <a:xfrm>
          <a:off x="2742582" y="261693"/>
          <a:ext cx="2956396" cy="1026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2012</a:t>
          </a:r>
          <a:endParaRPr lang="en-US" sz="3600" b="1" kern="1200" dirty="0"/>
        </a:p>
      </dsp:txBody>
      <dsp:txXfrm>
        <a:off x="3255582" y="261693"/>
        <a:ext cx="1930396" cy="1026000"/>
      </dsp:txXfrm>
    </dsp:sp>
    <dsp:sp modelId="{328B98B2-2B20-4482-B54D-12977471B401}">
      <dsp:nvSpPr>
        <dsp:cNvPr id="0" name=""/>
        <dsp:cNvSpPr/>
      </dsp:nvSpPr>
      <dsp:spPr>
        <a:xfrm>
          <a:off x="2742582" y="1415943"/>
          <a:ext cx="2365117" cy="31020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Working Group recommendations  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Established Integrated Project Teams (IPT)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1st Address Summit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Developed system for acquiring, tracking, and evaluating partner files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Began QI development</a:t>
          </a:r>
          <a:endParaRPr lang="en-US" sz="1900" kern="1200" dirty="0"/>
        </a:p>
      </dsp:txBody>
      <dsp:txXfrm>
        <a:off x="2742582" y="1415943"/>
        <a:ext cx="2365117" cy="3102046"/>
      </dsp:txXfrm>
    </dsp:sp>
    <dsp:sp modelId="{A75A4ECF-3721-4E00-BC23-87A1458E9884}">
      <dsp:nvSpPr>
        <dsp:cNvPr id="0" name=""/>
        <dsp:cNvSpPr/>
      </dsp:nvSpPr>
      <dsp:spPr>
        <a:xfrm>
          <a:off x="5728217" y="261693"/>
          <a:ext cx="2956396" cy="1026000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2013</a:t>
          </a:r>
          <a:endParaRPr lang="en-US" sz="3600" b="1" kern="1200" dirty="0"/>
        </a:p>
      </dsp:txBody>
      <dsp:txXfrm>
        <a:off x="6241217" y="261693"/>
        <a:ext cx="1930396" cy="1026000"/>
      </dsp:txXfrm>
    </dsp:sp>
    <dsp:sp modelId="{14F9A4A1-7A05-404A-90EF-598D21372AB7}">
      <dsp:nvSpPr>
        <dsp:cNvPr id="0" name=""/>
        <dsp:cNvSpPr/>
      </dsp:nvSpPr>
      <dsp:spPr>
        <a:xfrm>
          <a:off x="5482978" y="1415943"/>
          <a:ext cx="2855595" cy="31020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Partner file acquisition,  evaluation, and  MAF/TIGER update begins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Began Community TIGER development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Second Address Summit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Statistical model development begins</a:t>
          </a:r>
          <a:endParaRPr lang="en-US" sz="1900" kern="1200" dirty="0"/>
        </a:p>
      </dsp:txBody>
      <dsp:txXfrm>
        <a:off x="5482978" y="1415943"/>
        <a:ext cx="2855595" cy="31020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E681F7-A6B4-4D5E-BA92-90739F9FBEC2}">
      <dsp:nvSpPr>
        <dsp:cNvPr id="0" name=""/>
        <dsp:cNvSpPr/>
      </dsp:nvSpPr>
      <dsp:spPr>
        <a:xfrm>
          <a:off x="181480" y="0"/>
          <a:ext cx="7458820" cy="43977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bg1"/>
              </a:solidFill>
            </a:rPr>
            <a:t>2015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401369" y="0"/>
        <a:ext cx="7019043" cy="439777"/>
      </dsp:txXfrm>
    </dsp:sp>
    <dsp:sp modelId="{A8B5916B-A3C5-476B-9406-6DA7A654D963}">
      <dsp:nvSpPr>
        <dsp:cNvPr id="0" name=""/>
        <dsp:cNvSpPr/>
      </dsp:nvSpPr>
      <dsp:spPr>
        <a:xfrm>
          <a:off x="289722" y="679086"/>
          <a:ext cx="7482748" cy="4334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Continue partner file acquisition and MAF/TIGER update using partner data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Automated partner feedback 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Enhance conflation processes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Enhance change detection methodologies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Integrate Community TIGER into MAF/TIGER update 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Communicate address canvassing recommendation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Research on data improvements for  Puerto Rico and Group Quarters</a:t>
          </a:r>
          <a:endParaRPr lang="en-US" sz="2400" kern="1200" dirty="0">
            <a:solidFill>
              <a:schemeClr val="tx2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tx2"/>
              </a:solidFill>
            </a:rPr>
            <a:t>Transaction based partner file acquisition and evaluation environment </a:t>
          </a:r>
          <a:endParaRPr lang="en-US" sz="2400" kern="1200" dirty="0">
            <a:solidFill>
              <a:schemeClr val="tx2"/>
            </a:solidFill>
          </a:endParaRPr>
        </a:p>
      </dsp:txBody>
      <dsp:txXfrm>
        <a:off x="289722" y="679086"/>
        <a:ext cx="7482748" cy="4334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8A31F9A-45A4-424A-8983-321423586623}" type="datetimeFigureOut">
              <a:rPr lang="en-US" smtClean="0"/>
              <a:t>9/11/2014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8AE4BFB-B07B-D547-A075-7DC7E82FEF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629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E4BFB-B07B-D547-A075-7DC7E82FEFC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93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4F818-3F64-45CF-B636-62A18E9A472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421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>
              <a:defRPr/>
            </a:pPr>
            <a:r>
              <a:rPr lang="en-US" dirty="0" smtClean="0"/>
              <a:t>With</a:t>
            </a:r>
            <a:r>
              <a:rPr lang="en-US" baseline="0" dirty="0" smtClean="0"/>
              <a:t> every cycle of partner update we </a:t>
            </a:r>
            <a:r>
              <a:rPr lang="en-US" baseline="0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ontinue to improve data quality through innovation and efficiency.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E4BFB-B07B-D547-A075-7DC7E82FEFCF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056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724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174"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16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893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175" lvl="1"/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349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638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889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E4BFB-B07B-D547-A075-7DC7E82FEFC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111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4F818-3F64-45CF-B636-62A18E9A4724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63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844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145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DAB3B1-3CD8-4667-98EF-EA116D2745E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488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Provide</a:t>
            </a:r>
            <a:r>
              <a:rPr lang="en-US" baseline="0" dirty="0" smtClean="0"/>
              <a:t> an overview of the process to audience to provide lead in, into the results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E4BFB-B07B-D547-A075-7DC7E82FEFC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8081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465887">
              <a:defRPr/>
            </a:pPr>
            <a:r>
              <a:rPr lang="en-US" dirty="0" smtClean="0"/>
              <a:t>The next slide shows an example excerpt from the Detailed report (top graphic) and Summary report (bottom graphic) for Florence County, SC.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E4BFB-B07B-D547-A075-7DC7E82FEFCF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8005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Each GSS-I partner receives:</a:t>
            </a:r>
            <a:r>
              <a:rPr lang="en-US" baseline="0" dirty="0" smtClean="0"/>
              <a:t> a </a:t>
            </a:r>
            <a:r>
              <a:rPr lang="en-US" dirty="0" smtClean="0"/>
              <a:t>“Thank You” letter, a</a:t>
            </a:r>
            <a:r>
              <a:rPr lang="en-US" baseline="0" dirty="0" smtClean="0"/>
              <a:t> </a:t>
            </a:r>
            <a:r>
              <a:rPr lang="en-US" dirty="0" smtClean="0"/>
              <a:t>Detailed Feedback Report, and a</a:t>
            </a:r>
            <a:r>
              <a:rPr lang="en-US" baseline="0" dirty="0" smtClean="0"/>
              <a:t> </a:t>
            </a:r>
            <a:r>
              <a:rPr lang="en-US" dirty="0" smtClean="0"/>
              <a:t>Summary Address Report.  This</a:t>
            </a:r>
            <a:r>
              <a:rPr lang="en-US" baseline="0" dirty="0" smtClean="0"/>
              <a:t> slide shows an example excerpt from the Detailed report (Figure 1 on the top) and Summary report (Figure 2 on the bottom) for Florence County, SC. 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E4BFB-B07B-D547-A075-7DC7E82FEFCF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96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8200" y="6356350"/>
            <a:ext cx="480849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48E0163-C220-2146-B040-ECF46A546F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29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8428" y="6356350"/>
            <a:ext cx="614855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48E0163-C220-2146-B040-ECF46A546F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20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97765" y="6281628"/>
            <a:ext cx="578069" cy="365125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48E0163-C220-2146-B040-ECF46A546F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08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flipH="1">
            <a:off x="8426669" y="6321972"/>
            <a:ext cx="520262" cy="346842"/>
          </a:xfr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48E0163-C220-2146-B040-ECF46A546F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80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32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5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2"/>
                </a:solidFill>
              </a:defRPr>
            </a:lvl1pPr>
          </a:lstStyle>
          <a:p>
            <a:fld id="{A48E0163-C220-2146-B040-ECF46A546F0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6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1" i="0" kern="1200" baseline="0">
          <a:solidFill>
            <a:schemeClr val="tx2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3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8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Kevin.j.holmes@census.gov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28600" y="304800"/>
            <a:ext cx="8610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Census GSS Initiative:</a:t>
            </a:r>
          </a:p>
          <a:p>
            <a:pPr>
              <a:defRPr/>
            </a:pPr>
            <a:r>
              <a:rPr 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Expanded Partnerships Leading to Improved Data Quality</a:t>
            </a:r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3200400" y="1752600"/>
            <a:ext cx="4724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/>
              <a:t>Kevin Holmes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dirty="0"/>
              <a:t>Geographer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dirty="0"/>
              <a:t>US Census Bureau</a:t>
            </a:r>
          </a:p>
        </p:txBody>
      </p:sp>
      <p:sp>
        <p:nvSpPr>
          <p:cNvPr id="2052" name="Rectangle 12"/>
          <p:cNvSpPr>
            <a:spLocks noChangeArrowheads="1"/>
          </p:cNvSpPr>
          <p:nvPr/>
        </p:nvSpPr>
        <p:spPr bwMode="auto">
          <a:xfrm>
            <a:off x="304800" y="4191000"/>
            <a:ext cx="8534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/>
              <a:t>2014 Ohio GIS Conference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September 22 - 24, 2014 | Hyatt Regency Columbus| Columbus, Ohio</a:t>
            </a:r>
          </a:p>
        </p:txBody>
      </p:sp>
    </p:spTree>
    <p:extLst>
      <p:ext uri="{BB962C8B-B14F-4D97-AF65-F5344CB8AC3E}">
        <p14:creationId xmlns:p14="http://schemas.microsoft.com/office/powerpoint/2010/main" val="225881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5B77-4519-43AE-B0BC-D3C0E1CB260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319337"/>
            <a:ext cx="8229600" cy="43036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  </a:t>
            </a:r>
          </a:p>
          <a:p>
            <a:pPr marL="514350" indent="-514350">
              <a:buFont typeface="+mj-lt"/>
              <a:buAutoNum type="alphaUcPeriod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order to perform a 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match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to existing MAF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addresses,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the submitted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record </a:t>
            </a:r>
            <a:r>
              <a:rPr lang="en-US" sz="2000" u="sng" dirty="0">
                <a:latin typeface="Arial" pitchFamily="34" charset="0"/>
                <a:cs typeface="Arial" pitchFamily="34" charset="0"/>
              </a:rPr>
              <a:t>must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include:  </a:t>
            </a:r>
          </a:p>
          <a:p>
            <a:pPr lvl="1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Complete Address Number </a:t>
            </a:r>
          </a:p>
          <a:p>
            <a:pPr lvl="1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Complete Street Name </a:t>
            </a:r>
          </a:p>
          <a:p>
            <a:pPr marL="0" indent="0"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en-US" sz="2000" u="sng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AT LEAST ONE OF THE FOLLOWING: </a:t>
            </a:r>
          </a:p>
          <a:p>
            <a:pPr lvl="1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Address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Coordinate </a:t>
            </a:r>
          </a:p>
          <a:p>
            <a:pPr lvl="1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ZIP Code </a:t>
            </a:r>
          </a:p>
          <a:p>
            <a:pPr lvl="1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Postal City and State </a:t>
            </a:r>
          </a:p>
          <a:p>
            <a:pPr lvl="1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Census 2010 Tabulation State, County, Tract and Block Code </a:t>
            </a:r>
          </a:p>
          <a:p>
            <a:pPr marL="0" indent="0"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	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442069"/>
            <a:ext cx="8229600" cy="712190"/>
          </a:xfrm>
        </p:spPr>
        <p:txBody>
          <a:bodyPr>
            <a:noAutofit/>
          </a:bodyPr>
          <a:lstStyle/>
          <a:p>
            <a:r>
              <a:rPr lang="en-US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 Address Guidelines: </a:t>
            </a:r>
            <a:br>
              <a:rPr lang="en-US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 Matching</a:t>
            </a:r>
            <a:endParaRPr lang="en-US" sz="32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3155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5B77-4519-43AE-B0BC-D3C0E1CB2607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90945" y="1871192"/>
            <a:ext cx="8746177" cy="35083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B.	In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order to 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update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the location (geocode) for an existing MAF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	address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the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submitted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record </a:t>
            </a:r>
            <a:r>
              <a:rPr lang="en-US" sz="2000" u="sng" dirty="0">
                <a:latin typeface="Arial" pitchFamily="34" charset="0"/>
                <a:cs typeface="Arial" pitchFamily="34" charset="0"/>
              </a:rPr>
              <a:t>must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meet the requirements of “A”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	above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u="sng" dirty="0" smtClean="0">
                <a:latin typeface="Arial" pitchFamily="34" charset="0"/>
                <a:cs typeface="Arial" pitchFamily="34" charset="0"/>
              </a:rPr>
              <a:t>and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either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: </a:t>
            </a: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Address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Coordinate </a:t>
            </a:r>
            <a:r>
              <a:rPr lang="en-US" sz="2000" u="sng" dirty="0">
                <a:latin typeface="Arial" pitchFamily="34" charset="0"/>
                <a:cs typeface="Arial" pitchFamily="34" charset="0"/>
              </a:rPr>
              <a:t>or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Census 2010 Tabulation State, County, Tract and Block Code </a:t>
            </a:r>
          </a:p>
          <a:p>
            <a:pPr marL="0" indent="0">
              <a:buNone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 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C. 	In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order to </a:t>
            </a:r>
            <a:r>
              <a:rPr lang="en-US" sz="200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ADD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new records to the MAF, the submitted record must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	meet the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requirements of “A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” and “B”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above, and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must include      	an Address Feature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Type indicator identifying the address as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	residential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commercial, utility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etc.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547770"/>
            <a:ext cx="8229600" cy="730297"/>
          </a:xfrm>
        </p:spPr>
        <p:txBody>
          <a:bodyPr>
            <a:noAutofit/>
          </a:bodyPr>
          <a:lstStyle/>
          <a:p>
            <a:r>
              <a:rPr lang="en-US" sz="32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 </a:t>
            </a:r>
            <a:r>
              <a:rPr lang="en-US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 Guidelines: </a:t>
            </a:r>
            <a:br>
              <a:rPr lang="en-US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 Geocoding/Adding</a:t>
            </a:r>
            <a:endParaRPr lang="en-US" sz="32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4653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5B77-4519-43AE-B0BC-D3C0E1CB260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34015"/>
            <a:ext cx="8229600" cy="712190"/>
          </a:xfrm>
        </p:spPr>
        <p:txBody>
          <a:bodyPr>
            <a:normAutofit/>
          </a:bodyPr>
          <a:lstStyle/>
          <a:p>
            <a:r>
              <a:rPr lang="en-US" sz="36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 </a:t>
            </a:r>
            <a:r>
              <a:rPr lang="en-US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 Guidelines: Etc.</a:t>
            </a:r>
            <a:endParaRPr lang="en-US" sz="3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340997"/>
            <a:ext cx="8229600" cy="45957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>
                <a:solidFill>
                  <a:srgbClr val="1C5696"/>
                </a:solidFill>
                <a:latin typeface="Arial" pitchFamily="34" charset="0"/>
                <a:cs typeface="Arial" pitchFamily="34" charset="0"/>
              </a:rPr>
              <a:t>D.	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Within Structure Identifiers (Apt 3, etc).  If not available: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# of units 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Multi-unit structure flag 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1C5696"/>
                </a:solidFill>
                <a:latin typeface="Arial" pitchFamily="34" charset="0"/>
                <a:cs typeface="Arial" pitchFamily="34" charset="0"/>
              </a:rPr>
              <a:t>E.	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Group Quarters:</a:t>
            </a:r>
          </a:p>
          <a:p>
            <a:pPr lvl="2">
              <a:buFont typeface="Arial" pitchFamily="34" charset="0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NAME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(i.e. Shady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Acres Retirement Home)</a:t>
            </a:r>
          </a:p>
          <a:p>
            <a:pPr lvl="2">
              <a:buFont typeface="Arial" pitchFamily="34" charset="0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TYPE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(i.e. Hospital, Prison,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College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Dormitory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indent="0">
              <a:buNone/>
            </a:pP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1C5696"/>
                </a:solidFill>
                <a:latin typeface="Arial" pitchFamily="34" charset="0"/>
                <a:cs typeface="Arial" pitchFamily="34" charset="0"/>
              </a:rPr>
              <a:t>F.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Cannot process </a:t>
            </a:r>
            <a:r>
              <a:rPr lang="en-US" sz="1800" u="sng" dirty="0" smtClean="0">
                <a:latin typeface="Arial" pitchFamily="34" charset="0"/>
                <a:cs typeface="Arial" pitchFamily="34" charset="0"/>
              </a:rPr>
              <a:t>only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Non-City-Style Addresses, such as: </a:t>
            </a: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Rural Route Addresses (i.e. RR 3 Box 725 Anytown, NC 28999) </a:t>
            </a: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1600" dirty="0">
                <a:latin typeface="Arial" pitchFamily="34" charset="0"/>
                <a:cs typeface="Arial" pitchFamily="34" charset="0"/>
              </a:rPr>
              <a:t>Post Office Box Addresses (i.e. P.O. Box 12374 Anytown, NC 28999) </a:t>
            </a: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General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Delivery (i.e. General Delivery Anytown, NC 28999) </a:t>
            </a:r>
          </a:p>
          <a:p>
            <a:pPr lvl="2">
              <a:buClr>
                <a:srgbClr val="1C5696"/>
              </a:buClr>
              <a:buFont typeface="Arial" pitchFamily="34" charset="0"/>
              <a:buChar char="•"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Location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Descriptions (i.e. Brick House at intersection of 1st and Main Streets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375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1149"/>
            <a:ext cx="9144000" cy="5078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67103" y="0"/>
            <a:ext cx="10152993" cy="1143000"/>
          </a:xfrm>
        </p:spPr>
        <p:txBody>
          <a:bodyPr>
            <a:normAutofit/>
          </a:bodyPr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 File Processing Overview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752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781298"/>
            <a:ext cx="9144000" cy="30955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610600" cy="1143000"/>
          </a:xfrm>
        </p:spPr>
        <p:txBody>
          <a:bodyPr/>
          <a:lstStyle/>
          <a:p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sz="40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42,111,361</a:t>
            </a:r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Partner Addresses…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8312-2316-4E92-ACD2-81FE28607E6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656479" y="283032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(1,675,765)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69275" y="3629025"/>
            <a:ext cx="1387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(40,435,596)</a:t>
            </a:r>
          </a:p>
        </p:txBody>
      </p:sp>
      <p:sp>
        <p:nvSpPr>
          <p:cNvPr id="10" name="Rectangle 9"/>
          <p:cNvSpPr/>
          <p:nvPr/>
        </p:nvSpPr>
        <p:spPr>
          <a:xfrm>
            <a:off x="-76200" y="4800600"/>
            <a:ext cx="9296400" cy="9144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554" y="2620779"/>
            <a:ext cx="133350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554" y="3390900"/>
            <a:ext cx="16192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05011"/>
            <a:ext cx="321945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73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145475"/>
            <a:ext cx="9144000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-76200" y="4800600"/>
            <a:ext cx="9296400" cy="9144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8312-2316-4E92-ACD2-81FE28607E6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610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sz="40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40,435,596</a:t>
            </a:r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Unduplicated</a:t>
            </a:r>
            <a:b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 Addresses…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26099" y="392399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(1,675,765)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75300" y="3104183"/>
            <a:ext cx="1544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(34,884,631)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60" y="2133600"/>
            <a:ext cx="34290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7" y="2894633"/>
            <a:ext cx="11906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587" y="3720949"/>
            <a:ext cx="14573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173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28666" y="-50188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130629" y="1591294"/>
            <a:ext cx="8998938" cy="35141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-76200" y="4800600"/>
            <a:ext cx="9296400" cy="9144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8312-2316-4E92-ACD2-81FE28607E6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610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sz="40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34,884,631</a:t>
            </a:r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Matched</a:t>
            </a:r>
            <a:b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 Addresses…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5695" y="2316343"/>
            <a:ext cx="1544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333333"/>
                </a:solidFill>
              </a:rPr>
              <a:t>(32,589,844)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30295" y="3361565"/>
            <a:ext cx="1544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333333"/>
                </a:solidFill>
              </a:rPr>
              <a:t>(1,782,125)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11245" y="4387141"/>
            <a:ext cx="1544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333333"/>
                </a:solidFill>
              </a:rPr>
              <a:t>(492, 573)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91624" y="2500274"/>
            <a:ext cx="1544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333333"/>
                </a:solidFill>
              </a:rPr>
              <a:t>(15,685,628)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655553" y="3566016"/>
            <a:ext cx="1544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333333"/>
                </a:solidFill>
              </a:rPr>
              <a:t>(681,243)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655552" y="4549228"/>
            <a:ext cx="1544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333333"/>
                </a:solidFill>
              </a:rPr>
              <a:t>(18,517,760)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1899780"/>
            <a:ext cx="3131957" cy="2886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65" y="2951378"/>
            <a:ext cx="1347934" cy="41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65" y="3982055"/>
            <a:ext cx="1297132" cy="383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49" y="2167183"/>
            <a:ext cx="30480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708" y="2155934"/>
            <a:ext cx="1367065" cy="40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708" y="3158463"/>
            <a:ext cx="1221900" cy="36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708" y="4163087"/>
            <a:ext cx="1100137" cy="386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65" y="2173428"/>
            <a:ext cx="1535112" cy="169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25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555668"/>
            <a:ext cx="9144000" cy="33211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-76200" y="4800600"/>
            <a:ext cx="9296400" cy="9144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8312-2316-4E92-ACD2-81FE28607E6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04800" y="304800"/>
            <a:ext cx="8610600" cy="11430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ts val="44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ctr"/>
            <a:r>
              <a:rPr lang="en-US" sz="4000" b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5,550,965</a:t>
            </a:r>
            <a:r>
              <a:rPr lang="en-US" sz="4000" b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Unmatched</a:t>
            </a:r>
            <a:br>
              <a:rPr lang="en-US" sz="4000" b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Partner Addresses…</a:t>
            </a:r>
            <a:endParaRPr lang="en-US" sz="4000" b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9947" y="2840401"/>
            <a:ext cx="1544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(1,320,507)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99948" y="4024690"/>
            <a:ext cx="1544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(4,230,458)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062951"/>
            <a:ext cx="3276600" cy="272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940" y="2666892"/>
            <a:ext cx="1249267" cy="173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940" y="3577109"/>
            <a:ext cx="1852612" cy="461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21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410201"/>
          </a:xfrm>
          <a:prstGeom prst="rect">
            <a:avLst/>
          </a:prstGeom>
          <a:noFill/>
          <a:ln>
            <a:noFill/>
          </a:ln>
          <a:effectLst>
            <a:innerShdw blurRad="63500" dist="50800" dir="5400000">
              <a:schemeClr val="bg1">
                <a:lumMod val="50000"/>
                <a:alpha val="50000"/>
              </a:scheme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Street Centerline Updates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155864"/>
            <a:ext cx="8229600" cy="4525963"/>
          </a:xfrm>
        </p:spPr>
        <p:txBody>
          <a:bodyPr>
            <a:normAutofit/>
          </a:bodyPr>
          <a:lstStyle/>
          <a:p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j-lt"/>
              </a:rPr>
              <a:t>13,601 </a:t>
            </a:r>
            <a:r>
              <a:rPr lang="en-US" dirty="0">
                <a:latin typeface="+mj-lt"/>
              </a:rPr>
              <a:t>Miles of new roads </a:t>
            </a:r>
            <a:r>
              <a:rPr lang="en-US" dirty="0" smtClean="0">
                <a:latin typeface="+mj-lt"/>
              </a:rPr>
              <a:t>added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en-US" dirty="0" smtClean="0">
                <a:latin typeface="+mj-lt"/>
              </a:rPr>
              <a:t>40,385 Miles of updated roads</a:t>
            </a:r>
          </a:p>
          <a:p>
            <a:pPr marL="288925" lvl="1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  <a:p>
            <a:r>
              <a:rPr lang="en-US" dirty="0" smtClean="0">
                <a:latin typeface="+mj-lt"/>
              </a:rPr>
              <a:t>53,986 total miles of feature updates</a:t>
            </a:r>
          </a:p>
          <a:p>
            <a:pPr marL="288925" lvl="1" indent="0">
              <a:buNone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8312-2316-4E92-ACD2-81FE28607E6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-76200" y="4800600"/>
            <a:ext cx="9296400" cy="9144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3175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7528" y="4615934"/>
            <a:ext cx="498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	- 2x Earth’s Circumference!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765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0018"/>
            <a:ext cx="8229600" cy="1143000"/>
          </a:xfrm>
        </p:spPr>
        <p:txBody>
          <a:bodyPr/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GSS-I Feedback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3018"/>
            <a:ext cx="8229600" cy="47331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After processing completes, GSS-I </a:t>
            </a:r>
            <a:r>
              <a:rPr lang="en-US" sz="2800" dirty="0"/>
              <a:t>partner </a:t>
            </a:r>
            <a:r>
              <a:rPr lang="en-US" sz="2800" dirty="0" smtClean="0"/>
              <a:t>receives:</a:t>
            </a:r>
          </a:p>
          <a:p>
            <a:pPr lvl="1"/>
            <a:r>
              <a:rPr lang="en-US" sz="2400" dirty="0" smtClean="0"/>
              <a:t>“</a:t>
            </a:r>
            <a:r>
              <a:rPr lang="en-US" sz="2400" dirty="0"/>
              <a:t>Thank You” </a:t>
            </a:r>
            <a:r>
              <a:rPr lang="en-US" sz="2400" dirty="0" smtClean="0"/>
              <a:t>letter</a:t>
            </a:r>
          </a:p>
          <a:p>
            <a:pPr lvl="1"/>
            <a:r>
              <a:rPr lang="en-US" sz="2400" dirty="0" smtClean="0"/>
              <a:t>Detailed </a:t>
            </a:r>
            <a:r>
              <a:rPr lang="en-US" sz="2400" dirty="0"/>
              <a:t>Feedback </a:t>
            </a:r>
            <a:r>
              <a:rPr lang="en-US" sz="2400" dirty="0" smtClean="0"/>
              <a:t>Report</a:t>
            </a:r>
          </a:p>
          <a:p>
            <a:pPr lvl="1"/>
            <a:r>
              <a:rPr lang="en-US" sz="2400" dirty="0" smtClean="0"/>
              <a:t>GSS-I Summary </a:t>
            </a:r>
            <a:r>
              <a:rPr lang="en-US" sz="2400" dirty="0"/>
              <a:t>Address </a:t>
            </a:r>
            <a:r>
              <a:rPr lang="en-US" sz="2400" dirty="0" smtClean="0"/>
              <a:t>Report   </a:t>
            </a:r>
          </a:p>
          <a:p>
            <a:r>
              <a:rPr lang="en-US" sz="2800" dirty="0" smtClean="0"/>
              <a:t>RO and WAH geographers in the initial review of the GSS-I feedback products</a:t>
            </a:r>
          </a:p>
          <a:p>
            <a:r>
              <a:rPr lang="en-US" sz="2800" dirty="0" smtClean="0"/>
              <a:t>Total partners provided feedback </a:t>
            </a:r>
            <a:r>
              <a:rPr lang="en-US" sz="2800" dirty="0"/>
              <a:t>to </a:t>
            </a:r>
            <a:r>
              <a:rPr lang="en-US" sz="2800" dirty="0" smtClean="0"/>
              <a:t>date:</a:t>
            </a:r>
          </a:p>
          <a:p>
            <a:pPr lvl="1"/>
            <a:r>
              <a:rPr lang="en-US" sz="2400" dirty="0" smtClean="0"/>
              <a:t>Addresses: 139 (15%)</a:t>
            </a:r>
          </a:p>
          <a:p>
            <a:pPr lvl="1"/>
            <a:r>
              <a:rPr lang="en-US" sz="2400" dirty="0" smtClean="0"/>
              <a:t>Centerlines: 91 (14%)</a:t>
            </a:r>
            <a:endParaRPr lang="en-US" sz="2400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410201"/>
          </a:xfrm>
          <a:prstGeom prst="rect">
            <a:avLst/>
          </a:prstGeom>
          <a:noFill/>
          <a:ln>
            <a:noFill/>
          </a:ln>
          <a:effectLst>
            <a:innerShdw blurRad="63500" dist="50800" dir="5400000">
              <a:schemeClr val="bg1">
                <a:lumMod val="50000"/>
                <a:alpha val="50000"/>
              </a:scheme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520" y="0"/>
            <a:ext cx="2056100" cy="233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33311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MAF/TIGER </a:t>
            </a:r>
            <a:b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Database (MTDB)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185" y="1889911"/>
            <a:ext cx="8229600" cy="3225297"/>
          </a:xfrm>
        </p:spPr>
        <p:txBody>
          <a:bodyPr/>
          <a:lstStyle/>
          <a:p>
            <a:pPr>
              <a:buClr>
                <a:schemeClr val="tx2"/>
              </a:buClr>
            </a:pPr>
            <a:r>
              <a:rPr lang="en-US" dirty="0" smtClean="0">
                <a:solidFill>
                  <a:schemeClr val="accent2"/>
                </a:solidFill>
              </a:rPr>
              <a:t>M</a:t>
            </a:r>
            <a:r>
              <a:rPr lang="en-US" dirty="0" smtClean="0"/>
              <a:t>aster </a:t>
            </a:r>
            <a:r>
              <a:rPr lang="en-US" dirty="0" smtClean="0">
                <a:solidFill>
                  <a:schemeClr val="accent2"/>
                </a:solidFill>
              </a:rPr>
              <a:t>A</a:t>
            </a:r>
            <a:r>
              <a:rPr lang="en-US" dirty="0" smtClean="0"/>
              <a:t>ddress </a:t>
            </a:r>
            <a:r>
              <a:rPr lang="en-US" dirty="0" smtClean="0">
                <a:solidFill>
                  <a:schemeClr val="accent2"/>
                </a:solidFill>
              </a:rPr>
              <a:t>F</a:t>
            </a:r>
            <a:r>
              <a:rPr lang="en-US" dirty="0" smtClean="0"/>
              <a:t>ile (MAF)</a:t>
            </a:r>
          </a:p>
          <a:p>
            <a:pPr>
              <a:buClr>
                <a:schemeClr val="tx2"/>
              </a:buClr>
            </a:pPr>
            <a:r>
              <a:rPr lang="en-US" dirty="0" smtClean="0">
                <a:solidFill>
                  <a:schemeClr val="accent2"/>
                </a:solidFill>
              </a:rPr>
              <a:t>T</a:t>
            </a:r>
            <a:r>
              <a:rPr lang="en-US" dirty="0" smtClean="0"/>
              <a:t>opologically </a:t>
            </a:r>
            <a:r>
              <a:rPr lang="en-US" dirty="0" smtClean="0">
                <a:solidFill>
                  <a:schemeClr val="accent2"/>
                </a:solidFill>
              </a:rPr>
              <a:t>I</a:t>
            </a:r>
            <a:r>
              <a:rPr lang="en-US" dirty="0" smtClean="0"/>
              <a:t>ntegrated </a:t>
            </a:r>
            <a:r>
              <a:rPr lang="en-US" dirty="0" smtClean="0">
                <a:solidFill>
                  <a:schemeClr val="accent2"/>
                </a:solidFill>
              </a:rPr>
              <a:t>G</a:t>
            </a:r>
            <a:r>
              <a:rPr lang="en-US" dirty="0" smtClean="0"/>
              <a:t>eographic </a:t>
            </a:r>
            <a:r>
              <a:rPr lang="en-US" dirty="0" smtClean="0">
                <a:solidFill>
                  <a:schemeClr val="accent2"/>
                </a:solidFill>
              </a:rPr>
              <a:t>E</a:t>
            </a:r>
            <a:r>
              <a:rPr lang="en-US" dirty="0" smtClean="0"/>
              <a:t>ncoding and </a:t>
            </a:r>
            <a:r>
              <a:rPr lang="en-US" dirty="0" smtClean="0">
                <a:solidFill>
                  <a:schemeClr val="accent2"/>
                </a:solidFill>
              </a:rPr>
              <a:t>R</a:t>
            </a:r>
            <a:r>
              <a:rPr lang="en-US" dirty="0" smtClean="0"/>
              <a:t>eferencing (TIGER)</a:t>
            </a:r>
          </a:p>
          <a:p>
            <a:pPr lvl="1">
              <a:buClr>
                <a:schemeClr val="tx2"/>
              </a:buClr>
            </a:pPr>
            <a:r>
              <a:rPr lang="en-US" dirty="0" smtClean="0"/>
              <a:t>Developed to support 1990 Census</a:t>
            </a:r>
          </a:p>
          <a:p>
            <a:pPr lvl="2">
              <a:buClr>
                <a:schemeClr val="tx2"/>
              </a:buClr>
            </a:pPr>
            <a:r>
              <a:rPr lang="en-US" dirty="0" smtClean="0"/>
              <a:t>Digitized from USGS quads</a:t>
            </a:r>
          </a:p>
        </p:txBody>
      </p:sp>
    </p:spTree>
    <p:extLst>
      <p:ext uri="{BB962C8B-B14F-4D97-AF65-F5344CB8AC3E}">
        <p14:creationId xmlns:p14="http://schemas.microsoft.com/office/powerpoint/2010/main" val="4797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04852"/>
            <a:ext cx="8229600" cy="699037"/>
          </a:xfrm>
        </p:spPr>
        <p:txBody>
          <a:bodyPr>
            <a:noAutofit/>
          </a:bodyPr>
          <a:lstStyle/>
          <a:p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GSS-I Address Feedback: Reports  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2294660"/>
              </p:ext>
            </p:extLst>
          </p:nvPr>
        </p:nvGraphicFramePr>
        <p:xfrm>
          <a:off x="-1" y="1308537"/>
          <a:ext cx="9274630" cy="2218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2251"/>
                <a:gridCol w="394606"/>
                <a:gridCol w="364887"/>
                <a:gridCol w="327888"/>
                <a:gridCol w="999286"/>
                <a:gridCol w="608941"/>
                <a:gridCol w="702624"/>
                <a:gridCol w="843148"/>
                <a:gridCol w="452802"/>
                <a:gridCol w="530870"/>
                <a:gridCol w="390346"/>
                <a:gridCol w="624554"/>
                <a:gridCol w="594281"/>
                <a:gridCol w="514946"/>
                <a:gridCol w="604503"/>
                <a:gridCol w="514946"/>
                <a:gridCol w="503751"/>
              </a:tblGrid>
              <a:tr h="144600">
                <a:tc gridSpan="17"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Figure  1.  Detailed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Feedback Report Sample for Florence  Co South Carolina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</a:tr>
              <a:tr h="47746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(A)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State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(B)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County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(C)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Tract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(D)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Block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smtClean="0">
                          <a:effectLst/>
                        </a:rPr>
                        <a:t>(E)</a:t>
                      </a:r>
                    </a:p>
                    <a:p>
                      <a:pPr algn="l" fontAlgn="b"/>
                      <a:r>
                        <a:rPr lang="en-US" sz="1000" u="none" strike="noStrike" dirty="0" smtClean="0">
                          <a:effectLst/>
                        </a:rPr>
                        <a:t>GEOID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(F)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Addresses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(G)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Residential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(H)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Nonresidential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(I)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Other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(J)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Matched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(K)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Added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(L)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Coordinates Added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(M)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Not Accepted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(N)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Not Accepted Duplicate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(O)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Not Accepted Incomplete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(P)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Not Accepted Other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(Q)</a:t>
                      </a:r>
                    </a:p>
                    <a:p>
                      <a:pPr algn="ctr" fontAlgn="b"/>
                      <a:r>
                        <a:rPr lang="en-US" sz="1000" u="none" strike="noStrike" dirty="0" smtClean="0">
                          <a:effectLst/>
                        </a:rPr>
                        <a:t>Total </a:t>
                      </a:r>
                      <a:r>
                        <a:rPr lang="en-US" sz="1000" u="none" strike="noStrike" dirty="0">
                          <a:effectLst/>
                        </a:rPr>
                        <a:t>Currently in MAF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</a:tr>
              <a:tr h="2300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041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450410001011000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</a:tr>
              <a:tr h="2300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041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450410001011001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</a:tr>
              <a:tr h="2300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041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1002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450410001011002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</a:tr>
              <a:tr h="2300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041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1003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450410001011003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</a:tr>
              <a:tr h="2300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041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1004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450410001011004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</a:tr>
              <a:tr h="230026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041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1.01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1005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450410001011005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89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68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28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51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38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54" marR="7454" marT="7454" marB="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598769"/>
              </p:ext>
            </p:extLst>
          </p:nvPr>
        </p:nvGraphicFramePr>
        <p:xfrm>
          <a:off x="2490952" y="2711669"/>
          <a:ext cx="5849007" cy="32399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9012"/>
                <a:gridCol w="4105865"/>
                <a:gridCol w="974130"/>
              </a:tblGrid>
              <a:tr h="338112">
                <a:tc gridSpan="3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Figure 2.  Summary Address Report</a:t>
                      </a:r>
                      <a:r>
                        <a:rPr lang="en-US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Sample for Florence Co South Carolina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674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Column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Address Data Submitted to the Census Bureau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Addresses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64,929       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Residential Addresses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51,852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Nonresidential Addresses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277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I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Other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12,800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109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Address Actions taken by the Census Bureau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J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Matched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51,002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K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Added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Coordinates Added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44,953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M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Not Accepted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13,866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Not Accepted Duplicate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1,389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Not Accepted Incomplete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537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Not Accepted Other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11,940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617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Q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Total Currently in MAF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61,500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04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GSS-I Feature Feedback: </a:t>
            </a:r>
            <a:r>
              <a:rPr lang="en-US" sz="40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Shapefiles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8312-2316-4E92-ACD2-81FE28607E6E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76" y="2046317"/>
            <a:ext cx="3667125" cy="300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69" y="2046316"/>
            <a:ext cx="4286969" cy="3000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3999" y="1373832"/>
            <a:ext cx="828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Adding a date of last update field to partnership shapefiles</a:t>
            </a:r>
            <a:r>
              <a:rPr lang="en-US" sz="2400" dirty="0">
                <a:solidFill>
                  <a:schemeClr val="tx2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8740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34014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478"/>
            <a:ext cx="8229600" cy="800535"/>
          </a:xfrm>
        </p:spPr>
        <p:txBody>
          <a:bodyPr/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What’s Next?	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991995"/>
              </p:ext>
            </p:extLst>
          </p:nvPr>
        </p:nvGraphicFramePr>
        <p:xfrm>
          <a:off x="167473" y="834013"/>
          <a:ext cx="8229600" cy="5184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0649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12"/>
            <a:ext cx="8229600" cy="906462"/>
          </a:xfrm>
        </p:spPr>
        <p:txBody>
          <a:bodyPr>
            <a:normAutofit/>
          </a:bodyPr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Community TIGER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766" y="2131724"/>
            <a:ext cx="8087034" cy="3002136"/>
          </a:xfrm>
        </p:spPr>
        <p:txBody>
          <a:bodyPr>
            <a:normAutofit lnSpcReduction="10000"/>
          </a:bodyPr>
          <a:lstStyle/>
          <a:p>
            <a:r>
              <a:rPr lang="en-US" sz="2200" dirty="0" smtClean="0"/>
              <a:t>Proof of Concept collaborative project with ESRI</a:t>
            </a:r>
          </a:p>
          <a:p>
            <a:r>
              <a:rPr lang="en-US" sz="2200" dirty="0" smtClean="0"/>
              <a:t>Web (cloud) based data exchange and data management portal</a:t>
            </a:r>
          </a:p>
          <a:p>
            <a:r>
              <a:rPr lang="en-US" sz="2200" dirty="0"/>
              <a:t>P</a:t>
            </a:r>
            <a:r>
              <a:rPr lang="en-US" sz="2200" dirty="0" smtClean="0"/>
              <a:t>hased </a:t>
            </a:r>
            <a:r>
              <a:rPr lang="en-US" sz="2200" dirty="0"/>
              <a:t>and iterative </a:t>
            </a:r>
            <a:r>
              <a:rPr lang="en-US" sz="2200" dirty="0" smtClean="0"/>
              <a:t>project</a:t>
            </a:r>
          </a:p>
          <a:p>
            <a:r>
              <a:rPr lang="en-US" sz="2200" dirty="0" smtClean="0"/>
              <a:t>Leverages </a:t>
            </a:r>
            <a:r>
              <a:rPr lang="en-US" sz="2200" dirty="0"/>
              <a:t>COTS technology, existing systems and proven </a:t>
            </a:r>
            <a:r>
              <a:rPr lang="en-US" sz="2200" dirty="0" smtClean="0"/>
              <a:t>workflows</a:t>
            </a:r>
          </a:p>
          <a:p>
            <a:r>
              <a:rPr lang="en-US" sz="2200" dirty="0" smtClean="0"/>
              <a:t>Utilizes </a:t>
            </a:r>
            <a:r>
              <a:rPr lang="en-US" sz="2200" dirty="0"/>
              <a:t>and </a:t>
            </a:r>
            <a:r>
              <a:rPr lang="en-US" sz="2200" dirty="0" smtClean="0"/>
              <a:t>builds </a:t>
            </a:r>
            <a:r>
              <a:rPr lang="en-US" sz="2200" dirty="0"/>
              <a:t>upon the next generation </a:t>
            </a:r>
            <a:r>
              <a:rPr lang="en-US" sz="2200" dirty="0" smtClean="0"/>
              <a:t>ESRI </a:t>
            </a:r>
            <a:r>
              <a:rPr lang="en-US" sz="2200" dirty="0"/>
              <a:t>Community </a:t>
            </a:r>
            <a:r>
              <a:rPr lang="en-US" sz="2200" dirty="0" smtClean="0"/>
              <a:t>Maps</a:t>
            </a:r>
          </a:p>
          <a:p>
            <a:r>
              <a:rPr lang="en-US" sz="2200" dirty="0" smtClean="0"/>
              <a:t>Local govt. GSS-I Phase 2 beta testers </a:t>
            </a:r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5B77-4519-43AE-B0BC-D3C0E1CB2607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57" y="1069864"/>
            <a:ext cx="7104893" cy="6412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62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546" y="4245449"/>
            <a:ext cx="785421" cy="12622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Users\bala3756\Desktop\Address_ET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57777" cy="249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032" y="1246987"/>
            <a:ext cx="3540246" cy="249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232" y="2162634"/>
            <a:ext cx="4916525" cy="291307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749" y="3029124"/>
            <a:ext cx="3557251" cy="2665252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49629" y="2493974"/>
            <a:ext cx="1450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Crosswalk</a:t>
            </a:r>
            <a:endParaRPr lang="en-US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4975" y="5075704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Analyze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04032" y="37706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Overlay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64050" y="5694374"/>
            <a:ext cx="151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Feedback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444278" y="221673"/>
            <a:ext cx="3209081" cy="1524000"/>
          </a:xfrm>
        </p:spPr>
        <p:txBody>
          <a:bodyPr>
            <a:noAutofit/>
          </a:bodyPr>
          <a:lstStyle/>
          <a:p>
            <a:pPr algn="r"/>
            <a:r>
              <a:rPr lang="en-US" sz="4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Community</a:t>
            </a:r>
            <a:br>
              <a:rPr lang="en-US" sz="4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TIGER</a:t>
            </a:r>
            <a:endParaRPr lang="en-US" sz="48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0874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13669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 Data Migration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2400" dirty="0" smtClean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16" name="Picture 2" descr="C:\Users\bala3756\Desktop\Address_ET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5053"/>
            <a:ext cx="9144000" cy="500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97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096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Spatial Matching with TIGER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5B77-4519-43AE-B0BC-D3C0E1CB2607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46" y="938197"/>
            <a:ext cx="7120900" cy="50164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994" y="3762396"/>
            <a:ext cx="1579806" cy="25389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27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055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Spatial Data Reviewer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5B77-4519-43AE-B0BC-D3C0E1CB2607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6" y="1065340"/>
            <a:ext cx="8102184" cy="48005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6385810" y="1618938"/>
            <a:ext cx="1439056" cy="209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6358330" y="3750018"/>
            <a:ext cx="1439056" cy="209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6375820" y="4561978"/>
            <a:ext cx="1439056" cy="209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473378" y="4457047"/>
            <a:ext cx="1219202" cy="2098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4543268" y="1409075"/>
            <a:ext cx="1815062" cy="10942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50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5614"/>
            <a:ext cx="8229600" cy="651641"/>
          </a:xfrm>
        </p:spPr>
        <p:txBody>
          <a:bodyPr>
            <a:noAutofit/>
          </a:bodyPr>
          <a:lstStyle/>
          <a:p>
            <a:r>
              <a:rPr lang="en-US" sz="40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Contribution Feedback</a:t>
            </a:r>
            <a:endParaRPr lang="en-US" sz="40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08" y="900283"/>
            <a:ext cx="6469120" cy="5027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338" y="4599149"/>
            <a:ext cx="1828800" cy="914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7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186"/>
            <a:ext cx="8229600" cy="1143000"/>
          </a:xfrm>
        </p:spPr>
        <p:txBody>
          <a:bodyPr>
            <a:normAutofit/>
          </a:bodyPr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Geographic Products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7736" y="4775115"/>
            <a:ext cx="2254784" cy="615553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TIGERWEB</a:t>
            </a:r>
            <a:r>
              <a:rPr lang="en-US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WMS &amp; REST map services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7736" y="3513243"/>
            <a:ext cx="2254784" cy="615553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Cartographic Boundary Files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7736" y="2448469"/>
            <a:ext cx="2254784" cy="877163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TIGER/Line </a:t>
            </a:r>
            <a:r>
              <a:rPr lang="en-US" sz="1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Shapefiles</a:t>
            </a:r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1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Geodatabases</a:t>
            </a:r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w/ Demographic Data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7736" y="1899712"/>
            <a:ext cx="2254784" cy="353943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TIGER </a:t>
            </a:r>
            <a:r>
              <a:rPr lang="en-US" sz="1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Geodatabases</a:t>
            </a:r>
            <a:endParaRPr lang="en-US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7736" y="1380863"/>
            <a:ext cx="2254784" cy="353943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TIGER/Line </a:t>
            </a:r>
            <a:r>
              <a:rPr lang="en-US" sz="17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Shapefiles</a:t>
            </a:r>
            <a:endParaRPr lang="en-US" sz="1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7736" y="4279356"/>
            <a:ext cx="2254784" cy="353943"/>
          </a:xfrm>
          <a:prstGeom prst="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KML Prototype Files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41645" y="1380863"/>
            <a:ext cx="5154056" cy="3539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Full detail, extensive attributes, current vintages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41645" y="3651742"/>
            <a:ext cx="5154056" cy="3539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Generalized detail, limited attributes, limited vintages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41645" y="4279356"/>
            <a:ext cx="5154056" cy="3539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Generalized detail, limited attributes, limited vintages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141645" y="4913614"/>
            <a:ext cx="5154056" cy="3539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Detailed, extensive attributes, current vintages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41645" y="1892100"/>
            <a:ext cx="5154056" cy="3539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Full detail, limited attributes, current vintages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41645" y="2725468"/>
            <a:ext cx="5154056" cy="353943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Full detail, limited attributes, limited vintages</a:t>
            </a:r>
          </a:p>
        </p:txBody>
      </p:sp>
      <p:sp>
        <p:nvSpPr>
          <p:cNvPr id="3" name="Explosion 2 2"/>
          <p:cNvSpPr/>
          <p:nvPr/>
        </p:nvSpPr>
        <p:spPr>
          <a:xfrm>
            <a:off x="7461647" y="1144269"/>
            <a:ext cx="1953491" cy="1101774"/>
          </a:xfrm>
          <a:prstGeom prst="irregularSeal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 rot="19828304">
            <a:off x="7958683" y="1390893"/>
            <a:ext cx="912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NEW </a:t>
            </a:r>
          </a:p>
          <a:p>
            <a:pPr algn="ctr"/>
            <a:r>
              <a:rPr lang="en-US" sz="1600" dirty="0" smtClean="0"/>
              <a:t>8/19/14</a:t>
            </a:r>
          </a:p>
        </p:txBody>
      </p:sp>
    </p:spTree>
    <p:extLst>
      <p:ext uri="{BB962C8B-B14F-4D97-AF65-F5344CB8AC3E}">
        <p14:creationId xmlns:p14="http://schemas.microsoft.com/office/powerpoint/2010/main" val="153920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93" y="144008"/>
            <a:ext cx="8460889" cy="1143000"/>
          </a:xfrm>
        </p:spPr>
        <p:txBody>
          <a:bodyPr>
            <a:normAutofit/>
          </a:bodyPr>
          <a:lstStyle/>
          <a:p>
            <a:r>
              <a:rPr lang="en-US" sz="3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Supporting Current/Future Censuses &amp; Surveys</a:t>
            </a:r>
            <a:endParaRPr lang="en-US" sz="3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72539"/>
            <a:ext cx="7620001" cy="3881327"/>
          </a:xfrm>
        </p:spPr>
        <p:txBody>
          <a:bodyPr>
            <a:normAutofit fontScale="92500" lnSpcReduction="10000"/>
          </a:bodyPr>
          <a:lstStyle/>
          <a:p>
            <a:r>
              <a:rPr lang="en-US" sz="2700" b="1" u="sng" dirty="0" smtClean="0"/>
              <a:t>Geographic Support System Initiative (GSS-I)</a:t>
            </a:r>
          </a:p>
          <a:p>
            <a:pPr lvl="1"/>
            <a:r>
              <a:rPr lang="en-US" sz="2200" dirty="0" smtClean="0"/>
              <a:t>Integrated program utilizing partnerships for:</a:t>
            </a:r>
          </a:p>
          <a:p>
            <a:pPr lvl="2"/>
            <a:r>
              <a:rPr lang="en-US" sz="2000" dirty="0" smtClean="0"/>
              <a:t>Improved address coverage</a:t>
            </a:r>
          </a:p>
          <a:p>
            <a:pPr lvl="2"/>
            <a:r>
              <a:rPr lang="en-US" sz="2000" dirty="0" smtClean="0"/>
              <a:t>Continual spatial feature updates</a:t>
            </a:r>
          </a:p>
          <a:p>
            <a:pPr lvl="2"/>
            <a:r>
              <a:rPr lang="en-US" sz="2000" dirty="0" smtClean="0"/>
              <a:t>Enhanced quality assessment &amp; measurement (QI)</a:t>
            </a:r>
          </a:p>
          <a:p>
            <a:pPr lvl="1"/>
            <a:endParaRPr lang="en-US" sz="2200" dirty="0" smtClean="0"/>
          </a:p>
          <a:p>
            <a:pPr lvl="1"/>
            <a:r>
              <a:rPr lang="en-US" sz="2200" dirty="0" smtClean="0"/>
              <a:t>May allow for a </a:t>
            </a:r>
            <a:r>
              <a:rPr lang="en-US" sz="2200" u="sng" dirty="0" smtClean="0"/>
              <a:t>targeted</a:t>
            </a:r>
            <a:r>
              <a:rPr lang="en-US" sz="2200" dirty="0" smtClean="0"/>
              <a:t> address canvassing operation in 2019 (cost avoidance)</a:t>
            </a:r>
          </a:p>
          <a:p>
            <a:pPr lvl="1"/>
            <a:endParaRPr lang="en-US" sz="2200" dirty="0" smtClean="0"/>
          </a:p>
          <a:p>
            <a:pPr lvl="1"/>
            <a:r>
              <a:rPr lang="en-US" sz="2200" dirty="0" smtClean="0"/>
              <a:t>Better quality </a:t>
            </a:r>
            <a:r>
              <a:rPr lang="en-US" sz="2200" u="sng" dirty="0" smtClean="0"/>
              <a:t>throughout</a:t>
            </a:r>
            <a:r>
              <a:rPr lang="en-US" sz="2200" dirty="0" smtClean="0"/>
              <a:t> the decade to support intercensal surveys (American Community Survey)</a:t>
            </a:r>
          </a:p>
          <a:p>
            <a:pPr marL="457200" lvl="1" indent="0">
              <a:buNone/>
            </a:pP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420569" y="5508940"/>
            <a:ext cx="4994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0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</a:t>
            </a:r>
            <a:r>
              <a:rPr lang="en-US" sz="2400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www.census.gov/geo/www/gss</a:t>
            </a:r>
            <a:r>
              <a:rPr lang="en-US" sz="2000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endParaRPr lang="en-US" sz="2000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" descr="N:\2010 PHRCC GEO\Workshops\TuGIS 2013\93eM3.q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954" y="4343883"/>
            <a:ext cx="1626722" cy="162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56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24" y="838200"/>
            <a:ext cx="9167648" cy="254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24" y="3505200"/>
            <a:ext cx="9144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-11824" y="3393396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-11824" y="3505200"/>
            <a:ext cx="914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40784" y="0"/>
            <a:ext cx="8262431" cy="838200"/>
          </a:xfrm>
        </p:spPr>
        <p:txBody>
          <a:bodyPr>
            <a:noAutofit/>
          </a:bodyPr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Geocoding Service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5486400"/>
            <a:ext cx="495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Single Input, Batch, REST, API</a:t>
            </a:r>
          </a:p>
        </p:txBody>
      </p:sp>
    </p:spTree>
    <p:extLst>
      <p:ext uri="{BB962C8B-B14F-4D97-AF65-F5344CB8AC3E}">
        <p14:creationId xmlns:p14="http://schemas.microsoft.com/office/powerpoint/2010/main" val="2794283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596043"/>
            <a:ext cx="2579509" cy="1445095"/>
          </a:xfrm>
        </p:spPr>
        <p:txBody>
          <a:bodyPr>
            <a:normAutofit/>
          </a:bodyPr>
          <a:lstStyle/>
          <a:p>
            <a:r>
              <a:rPr lang="en-US" dirty="0" smtClean="0"/>
              <a:t>ACS 5-Year</a:t>
            </a:r>
          </a:p>
          <a:p>
            <a:r>
              <a:rPr lang="en-US" dirty="0" smtClean="0"/>
              <a:t>Decennial</a:t>
            </a:r>
          </a:p>
          <a:p>
            <a:endParaRPr lang="en-US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447800"/>
            <a:ext cx="4495800" cy="2748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15000" y="4196423"/>
            <a:ext cx="2743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chemeClr val="tx2"/>
                </a:solidFill>
              </a:rPr>
              <a:t>High School Graduates (or more) by tract, Philadelphia, PA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3203494"/>
            <a:ext cx="4876800" cy="2701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43000" y="2895717"/>
            <a:ext cx="2438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tx2"/>
                </a:solidFill>
              </a:rPr>
              <a:t>Foreign Born by County, Nation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18443" y="146756"/>
            <a:ext cx="76200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i="0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Data/Mapping Resources</a:t>
            </a:r>
          </a:p>
          <a:p>
            <a:r>
              <a:rPr lang="en-US" sz="3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Census Explorer - </a:t>
            </a:r>
            <a:endParaRPr lang="en-US" sz="33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3013" y="5720812"/>
            <a:ext cx="3924298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http://www.census.gov/censusexplorer/</a:t>
            </a:r>
          </a:p>
        </p:txBody>
      </p:sp>
    </p:spTree>
    <p:extLst>
      <p:ext uri="{BB962C8B-B14F-4D97-AF65-F5344CB8AC3E}">
        <p14:creationId xmlns:p14="http://schemas.microsoft.com/office/powerpoint/2010/main" val="336671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712" y="1295400"/>
            <a:ext cx="7428088" cy="4383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34" y="1448922"/>
            <a:ext cx="1871065" cy="1908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712" y="3357820"/>
            <a:ext cx="1899287" cy="1850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85800" y="76200"/>
            <a:ext cx="76200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i="0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 Data/Mapping Resources</a:t>
            </a:r>
          </a:p>
          <a:p>
            <a:r>
              <a:rPr lang="en-US" sz="3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LEHD </a:t>
            </a:r>
            <a:r>
              <a:rPr lang="en-US" sz="33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OnTheMap</a:t>
            </a:r>
            <a:r>
              <a:rPr lang="en-US" sz="33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00600" y="6248400"/>
            <a:ext cx="4114800" cy="50783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700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http://lehd.did.census.gov/</a:t>
            </a:r>
          </a:p>
        </p:txBody>
      </p:sp>
    </p:spTree>
    <p:extLst>
      <p:ext uri="{BB962C8B-B14F-4D97-AF65-F5344CB8AC3E}">
        <p14:creationId xmlns:p14="http://schemas.microsoft.com/office/powerpoint/2010/main" val="41488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882951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8188" y="2438400"/>
            <a:ext cx="3738282" cy="1143000"/>
          </a:xfrm>
        </p:spPr>
        <p:txBody>
          <a:bodyPr/>
          <a:lstStyle/>
          <a:p>
            <a:r>
              <a:rPr lang="en-US" b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  <a:endParaRPr lang="en-US" b="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7700" y="3855682"/>
            <a:ext cx="3910404" cy="10139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kevin.j.holmes@census.gov</a:t>
            </a: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215.717.1830</a:t>
            </a: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N:\2010 PHRCC GEO\Workshops\TuGIS 2013\93eM3.q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145314"/>
            <a:ext cx="2352502" cy="23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3711" y="4571357"/>
            <a:ext cx="3448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http://www.census.gov/geo/www/gss/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04800" y="129639"/>
            <a:ext cx="853440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800" b="1" dirty="0"/>
              <a:t>2014 Ohio GIS Conference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1800" b="1" dirty="0"/>
              <a:t>September 22 - 24, 2014 | Hyatt Regency Columbus| Columbus, Ohio</a:t>
            </a:r>
          </a:p>
        </p:txBody>
      </p:sp>
    </p:spTree>
    <p:extLst>
      <p:ext uri="{BB962C8B-B14F-4D97-AF65-F5344CB8AC3E}">
        <p14:creationId xmlns:p14="http://schemas.microsoft.com/office/powerpoint/2010/main" val="73960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1868"/>
            <a:ext cx="8229600" cy="1143000"/>
          </a:xfrm>
        </p:spPr>
        <p:txBody>
          <a:bodyPr/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GSS-I Partnership Progress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7782763"/>
              </p:ext>
            </p:extLst>
          </p:nvPr>
        </p:nvGraphicFramePr>
        <p:xfrm>
          <a:off x="306822" y="1296237"/>
          <a:ext cx="8686800" cy="4779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8937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9144000" cy="1287009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0949"/>
            <a:ext cx="8229600" cy="1143000"/>
          </a:xfrm>
        </p:spPr>
        <p:txBody>
          <a:bodyPr/>
          <a:lstStyle/>
          <a:p>
            <a:r>
              <a:rPr lang="en-US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GSS-I Partnership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705" y="153639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0"/>
            <a:endParaRPr lang="en-US" b="1" dirty="0">
              <a:solidFill>
                <a:srgbClr val="FFFF00"/>
              </a:solidFill>
            </a:endParaRPr>
          </a:p>
          <a:p>
            <a:endParaRPr lang="en-US" b="1" dirty="0">
              <a:solidFill>
                <a:srgbClr val="FFFF00"/>
              </a:solidFill>
            </a:endParaRPr>
          </a:p>
          <a:p>
            <a:pPr lvl="0"/>
            <a:r>
              <a:rPr lang="en-US" sz="2900" dirty="0" smtClean="0"/>
              <a:t>Partner </a:t>
            </a:r>
            <a:r>
              <a:rPr lang="en-US" sz="2900" dirty="0"/>
              <a:t>file acquisition,  </a:t>
            </a:r>
            <a:r>
              <a:rPr lang="en-US" sz="2900" dirty="0" smtClean="0"/>
              <a:t>evaluation, and  </a:t>
            </a:r>
            <a:r>
              <a:rPr lang="en-US" sz="2900" dirty="0"/>
              <a:t>MAF/TIGER  </a:t>
            </a:r>
            <a:r>
              <a:rPr lang="en-US" sz="2900" dirty="0" smtClean="0"/>
              <a:t>update continues</a:t>
            </a:r>
            <a:endParaRPr lang="en-US" sz="2900" dirty="0"/>
          </a:p>
          <a:p>
            <a:pPr lvl="0"/>
            <a:r>
              <a:rPr lang="en-US" sz="2900" dirty="0" smtClean="0"/>
              <a:t>Feedback </a:t>
            </a:r>
            <a:r>
              <a:rPr lang="en-US" sz="2900" dirty="0" smtClean="0"/>
              <a:t>development &amp; disbursement</a:t>
            </a:r>
            <a:endParaRPr lang="en-US" sz="2900" dirty="0"/>
          </a:p>
          <a:p>
            <a:pPr lvl="0"/>
            <a:r>
              <a:rPr lang="en-US" sz="2900" dirty="0" smtClean="0"/>
              <a:t>Conflation </a:t>
            </a:r>
            <a:r>
              <a:rPr lang="en-US" sz="2900" dirty="0"/>
              <a:t>development</a:t>
            </a:r>
          </a:p>
          <a:p>
            <a:pPr lvl="0"/>
            <a:r>
              <a:rPr lang="en-US" sz="2900" dirty="0"/>
              <a:t>Developed qualitative change detection methodology</a:t>
            </a:r>
          </a:p>
          <a:p>
            <a:pPr lvl="0"/>
            <a:r>
              <a:rPr lang="en-US" sz="2900" dirty="0" smtClean="0"/>
              <a:t>Further </a:t>
            </a:r>
            <a:r>
              <a:rPr lang="en-US" sz="2900" dirty="0"/>
              <a:t>Community TIGER development</a:t>
            </a:r>
          </a:p>
          <a:p>
            <a:pPr lvl="0"/>
            <a:r>
              <a:rPr lang="en-US" sz="2900" dirty="0"/>
              <a:t>Refined QIs</a:t>
            </a:r>
          </a:p>
          <a:p>
            <a:pPr lvl="0"/>
            <a:r>
              <a:rPr lang="en-US" sz="2900" dirty="0"/>
              <a:t>Refined statistical models</a:t>
            </a:r>
          </a:p>
          <a:p>
            <a:pPr lvl="0"/>
            <a:r>
              <a:rPr lang="en-US" sz="2900" dirty="0"/>
              <a:t>Address Canvassing </a:t>
            </a:r>
            <a:r>
              <a:rPr lang="en-US" sz="2900" dirty="0" smtClean="0"/>
              <a:t>Recommendation</a:t>
            </a:r>
            <a:endParaRPr lang="en-US" sz="29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56705" y="1192924"/>
            <a:ext cx="7830589" cy="1014153"/>
            <a:chOff x="6029252" y="122104"/>
            <a:chExt cx="2108075" cy="1039253"/>
          </a:xfrm>
        </p:grpSpPr>
        <p:sp>
          <p:nvSpPr>
            <p:cNvPr id="6" name="Chevron 5"/>
            <p:cNvSpPr/>
            <p:nvPr/>
          </p:nvSpPr>
          <p:spPr>
            <a:xfrm>
              <a:off x="6029252" y="220116"/>
              <a:ext cx="2108075" cy="843230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>
              <a:off x="6450867" y="122104"/>
              <a:ext cx="1264845" cy="10392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kern="1200" dirty="0" smtClean="0">
                  <a:solidFill>
                    <a:schemeClr val="bg1"/>
                  </a:solidFill>
                </a:rPr>
                <a:t>2014</a:t>
              </a:r>
              <a:endParaRPr lang="en-US" sz="4000" b="1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084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"/>
            <a:ext cx="9144000" cy="1168257"/>
          </a:xfrm>
          <a:prstGeom prst="rect">
            <a:avLst/>
          </a:prstGeom>
          <a:gradFill>
            <a:gsLst>
              <a:gs pos="0">
                <a:srgbClr val="E4E4E4"/>
              </a:gs>
              <a:gs pos="81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6"/>
            <a:ext cx="8229600" cy="1143000"/>
          </a:xfrm>
        </p:spPr>
        <p:txBody>
          <a:bodyPr/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GSS-I Partner Data Acquisition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1589627"/>
              </p:ext>
            </p:extLst>
          </p:nvPr>
        </p:nvGraphicFramePr>
        <p:xfrm>
          <a:off x="0" y="6989542"/>
          <a:ext cx="8686800" cy="4499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9651"/>
                <a:gridCol w="1967149"/>
              </a:tblGrid>
              <a:tr h="5316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Partnership Coverage (cumulative)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#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6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Number of partners contacted 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(so far…)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468</a:t>
                      </a:r>
                      <a:endParaRPr lang="en-US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6272">
                <a:tc>
                  <a:txBody>
                    <a:bodyPr/>
                    <a:lstStyle/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Number of partners (not entities) that 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provided 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files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305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43638">
                <a:tc>
                  <a:txBody>
                    <a:bodyPr/>
                    <a:lstStyle/>
                    <a:p>
                      <a:pPr marL="45720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Number of partners that 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could</a:t>
                      </a:r>
                      <a:r>
                        <a:rPr lang="en-US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no</a:t>
                      </a: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t </a:t>
                      </a: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provide files because of use agreement or fee restriction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6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Governments represented 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7,864</a:t>
                      </a:r>
                    </a:p>
                  </a:txBody>
                  <a:tcPr marL="68580" marR="68580" marT="0" marB="0"/>
                </a:tc>
              </a:tr>
              <a:tr h="446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Census Tracts covered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28,500</a:t>
                      </a:r>
                    </a:p>
                  </a:txBody>
                  <a:tcPr marL="68580" marR="68580" marT="0" marB="0"/>
                </a:tc>
              </a:tr>
              <a:tr h="446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Population covered*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117,228,778</a:t>
                      </a:r>
                    </a:p>
                  </a:txBody>
                  <a:tcPr marL="68580" marR="68580" marT="0" marB="0"/>
                </a:tc>
              </a:tr>
              <a:tr h="44627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Housing units covered*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49,028,579</a:t>
                      </a:r>
                    </a:p>
                  </a:txBody>
                  <a:tcPr marL="68580" marR="68580" marT="0" marB="0"/>
                </a:tc>
              </a:tr>
              <a:tr h="446272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* Population and Housing calculated using</a:t>
                      </a:r>
                      <a:r>
                        <a:rPr lang="en-US" sz="14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2010 Census  Block Counts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2531584"/>
              </p:ext>
            </p:extLst>
          </p:nvPr>
        </p:nvGraphicFramePr>
        <p:xfrm>
          <a:off x="202836" y="1537854"/>
          <a:ext cx="8720447" cy="125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177"/>
                <a:gridCol w="1139355"/>
                <a:gridCol w="1402282"/>
                <a:gridCol w="1051713"/>
                <a:gridCol w="1489926"/>
                <a:gridCol w="1226997"/>
                <a:gridCol w="1226997"/>
              </a:tblGrid>
              <a:tr h="831382"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FF00"/>
                          </a:solidFill>
                        </a:rPr>
                        <a:t>Data as of</a:t>
                      </a:r>
                      <a:r>
                        <a:rPr lang="en-US" sz="1400" i="1" baseline="0" dirty="0" smtClean="0">
                          <a:solidFill>
                            <a:srgbClr val="FFFF00"/>
                          </a:solidFill>
                        </a:rPr>
                        <a:t> May 5, 2014</a:t>
                      </a:r>
                      <a:endParaRPr lang="en-US" sz="1400" i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Partners Contacted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Partners Providing</a:t>
                      </a:r>
                      <a:r>
                        <a:rPr lang="en-US" sz="1400" baseline="0" dirty="0" smtClean="0"/>
                        <a:t> Files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Address List Acquired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Structure Coordinates Acquired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Street Centerlines Acquired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 smtClean="0"/>
                        <a:t>Partner Files Processed</a:t>
                      </a:r>
                    </a:p>
                  </a:txBody>
                  <a:tcPr/>
                </a:tc>
              </a:tr>
              <a:tr h="421465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2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2"/>
                          </a:solidFill>
                        </a:rPr>
                        <a:t>434</a:t>
                      </a:r>
                      <a:endParaRPr lang="en-US" sz="20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2"/>
                          </a:solidFill>
                        </a:rPr>
                        <a:t>304</a:t>
                      </a:r>
                      <a:endParaRPr lang="en-US" sz="20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2"/>
                          </a:solidFill>
                        </a:rPr>
                        <a:t>181</a:t>
                      </a:r>
                      <a:endParaRPr lang="en-US" sz="20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2"/>
                          </a:solidFill>
                        </a:rPr>
                        <a:t>648</a:t>
                      </a:r>
                      <a:endParaRPr lang="en-US" sz="20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2"/>
                          </a:solidFill>
                        </a:rPr>
                        <a:t>714*</a:t>
                      </a:r>
                      <a:endParaRPr lang="en-US" sz="20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2"/>
                          </a:solidFill>
                        </a:rPr>
                        <a:t>996**</a:t>
                      </a:r>
                      <a:endParaRPr lang="en-US" sz="20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04800" y="2930925"/>
            <a:ext cx="426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Some counties provided multiple partial-coverage street centerline datasets (i.e., cities vs. balance of county)</a:t>
            </a:r>
          </a:p>
          <a:p>
            <a:endParaRPr lang="en-US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** Includes feature and address files processed through the MAF/TIGER system update process</a:t>
            </a:r>
            <a:endParaRPr lang="en-US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103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98312-2316-4E92-ACD2-81FE28607E6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26" name="Picture 2" descr="C:\Users\timko001\AppData\Local\Microsoft\Windows\Temporary Internet Files\Content.IE5\TLCWILZ5\GSSIParticipants_053014_f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58" y="0"/>
            <a:ext cx="93322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854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1140031"/>
            <a:ext cx="9144000" cy="574477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i="0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endParaRPr lang="en-US" sz="18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60" y="-9382"/>
            <a:ext cx="8051469" cy="686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05690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i="0" kern="1200" baseline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OGRIP LBRS Datasets </a:t>
            </a:r>
          </a:p>
          <a:p>
            <a:r>
              <a:rPr lang="en-US" sz="18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Address Points and Road Centerlines</a:t>
            </a:r>
          </a:p>
        </p:txBody>
      </p:sp>
    </p:spTree>
    <p:extLst>
      <p:ext uri="{BB962C8B-B14F-4D97-AF65-F5344CB8AC3E}">
        <p14:creationId xmlns:p14="http://schemas.microsoft.com/office/powerpoint/2010/main" val="1675649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005"/>
            <a:ext cx="9085546" cy="565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E0163-C220-2146-B040-ECF46A546F0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6007" y="266006"/>
            <a:ext cx="295933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 Census Bureau</a:t>
            </a:r>
          </a:p>
          <a:p>
            <a:r>
              <a:rPr lang="en-US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Philadelphia Regional</a:t>
            </a:r>
          </a:p>
          <a:p>
            <a:r>
              <a:rPr lang="en-US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Office Territory</a:t>
            </a:r>
          </a:p>
        </p:txBody>
      </p:sp>
    </p:spTree>
    <p:extLst>
      <p:ext uri="{BB962C8B-B14F-4D97-AF65-F5344CB8AC3E}">
        <p14:creationId xmlns:p14="http://schemas.microsoft.com/office/powerpoint/2010/main" val="412958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nsu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Census.thmx</Template>
  <TotalTime>3835</TotalTime>
  <Words>1275</Words>
  <Application>Microsoft Office PowerPoint</Application>
  <PresentationFormat>On-screen Show (4:3)</PresentationFormat>
  <Paragraphs>442</Paragraphs>
  <Slides>33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Census</vt:lpstr>
      <vt:lpstr>PowerPoint Presentation</vt:lpstr>
      <vt:lpstr>The MAF/TIGER  Database (MTDB)</vt:lpstr>
      <vt:lpstr>Supporting Current/Future Censuses &amp; Surveys</vt:lpstr>
      <vt:lpstr>GSS-I Partnership Progress</vt:lpstr>
      <vt:lpstr>GSS-I Partnership Progress</vt:lpstr>
      <vt:lpstr>GSS-I Partner Data Acquisition</vt:lpstr>
      <vt:lpstr>PowerPoint Presentation</vt:lpstr>
      <vt:lpstr>PowerPoint Presentation</vt:lpstr>
      <vt:lpstr>PowerPoint Presentation</vt:lpstr>
      <vt:lpstr>Minimum Address Guidelines:  Address Matching</vt:lpstr>
      <vt:lpstr>Minimum Address Guidelines:  Address Geocoding/Adding</vt:lpstr>
      <vt:lpstr>Minimum Address Guidelines: Etc.</vt:lpstr>
      <vt:lpstr>      Partner File Processing Overview</vt:lpstr>
      <vt:lpstr>Of 42,111,361 Partner Addresses…</vt:lpstr>
      <vt:lpstr>Of 40,435,596 Unduplicated Partner Addresses…</vt:lpstr>
      <vt:lpstr>Of 34,884,631 Matched Partner Addresses…</vt:lpstr>
      <vt:lpstr>PowerPoint Presentation</vt:lpstr>
      <vt:lpstr>Street Centerline Updates</vt:lpstr>
      <vt:lpstr>GSS-I Feedback</vt:lpstr>
      <vt:lpstr>GSS-I Address Feedback: Reports  </vt:lpstr>
      <vt:lpstr>GSS-I Feature Feedback: Shapefiles</vt:lpstr>
      <vt:lpstr>What’s Next? </vt:lpstr>
      <vt:lpstr>Community TIGER</vt:lpstr>
      <vt:lpstr>Community TIGER</vt:lpstr>
      <vt:lpstr>Address Data Migration</vt:lpstr>
      <vt:lpstr>Spatial Matching with TIGER</vt:lpstr>
      <vt:lpstr>Spatial Data Reviewer</vt:lpstr>
      <vt:lpstr>Contribution Feedback</vt:lpstr>
      <vt:lpstr>Geographic Products</vt:lpstr>
      <vt:lpstr>Geocoding Service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GSS Update 04/15/14</dc:title>
  <dc:creator>Kaile Bower</dc:creator>
  <cp:lastModifiedBy>Kevin J Holmes</cp:lastModifiedBy>
  <cp:revision>85</cp:revision>
  <cp:lastPrinted>2014-07-11T21:39:12Z</cp:lastPrinted>
  <dcterms:created xsi:type="dcterms:W3CDTF">2014-04-12T14:59:07Z</dcterms:created>
  <dcterms:modified xsi:type="dcterms:W3CDTF">2014-09-11T14:50:24Z</dcterms:modified>
</cp:coreProperties>
</file>